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 id="2147483672" r:id="rId2"/>
    <p:sldMasterId id="2147483684" r:id="rId3"/>
    <p:sldMasterId id="2147483696" r:id="rId4"/>
    <p:sldMasterId id="2147483708" r:id="rId5"/>
  </p:sldMasterIdLst>
  <p:notesMasterIdLst>
    <p:notesMasterId r:id="rId41"/>
  </p:notesMasterIdLst>
  <p:sldIdLst>
    <p:sldId id="284" r:id="rId6"/>
    <p:sldId id="257" r:id="rId7"/>
    <p:sldId id="294" r:id="rId8"/>
    <p:sldId id="285" r:id="rId9"/>
    <p:sldId id="286" r:id="rId10"/>
    <p:sldId id="287" r:id="rId11"/>
    <p:sldId id="296" r:id="rId12"/>
    <p:sldId id="291" r:id="rId13"/>
    <p:sldId id="288" r:id="rId14"/>
    <p:sldId id="293" r:id="rId15"/>
    <p:sldId id="292" r:id="rId16"/>
    <p:sldId id="289" r:id="rId17"/>
    <p:sldId id="295" r:id="rId18"/>
    <p:sldId id="269" r:id="rId19"/>
    <p:sldId id="281" r:id="rId20"/>
    <p:sldId id="310" r:id="rId21"/>
    <p:sldId id="303" r:id="rId22"/>
    <p:sldId id="317" r:id="rId23"/>
    <p:sldId id="318" r:id="rId24"/>
    <p:sldId id="319" r:id="rId25"/>
    <p:sldId id="307" r:id="rId26"/>
    <p:sldId id="320" r:id="rId27"/>
    <p:sldId id="316" r:id="rId28"/>
    <p:sldId id="304" r:id="rId29"/>
    <p:sldId id="305" r:id="rId30"/>
    <p:sldId id="308" r:id="rId31"/>
    <p:sldId id="309" r:id="rId32"/>
    <p:sldId id="321" r:id="rId33"/>
    <p:sldId id="306" r:id="rId34"/>
    <p:sldId id="297" r:id="rId35"/>
    <p:sldId id="298" r:id="rId36"/>
    <p:sldId id="277" r:id="rId37"/>
    <p:sldId id="322" r:id="rId38"/>
    <p:sldId id="323" r:id="rId39"/>
    <p:sldId id="324" r:id="rId4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A86"/>
    <a:srgbClr val="93C4FF"/>
    <a:srgbClr val="CED9FE"/>
    <a:srgbClr val="003366"/>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129" autoAdjust="0"/>
    <p:restoredTop sz="86284" autoAdjust="0"/>
  </p:normalViewPr>
  <p:slideViewPr>
    <p:cSldViewPr>
      <p:cViewPr varScale="1">
        <p:scale>
          <a:sx n="100" d="100"/>
          <a:sy n="100" d="100"/>
        </p:scale>
        <p:origin x="-19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EA054D-588F-42D0-83EB-9A43D7CFA383}" type="datetimeFigureOut">
              <a:rPr lang="it-IT" smtClean="0"/>
              <a:pPr/>
              <a:t>08/03/2013</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510AB5-DAA8-43E3-B8BF-BB7AF885AE6E}"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DCC1D19B-04D5-4567-BB74-CD307381EDAA}" type="slidenum">
              <a:rPr lang="it-IT" smtClean="0"/>
              <a:pPr/>
              <a:t>1</a:t>
            </a:fld>
            <a:endParaRPr 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10</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11</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12</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latin typeface="+mn-lt"/>
                <a:ea typeface="+mn-ea"/>
                <a:cs typeface="+mn-cs"/>
              </a:rPr>
              <a:t>Presidi ospedalieri: ospedali non costituiti in azienda, ma rimasti alle dirette dipendenze dell’</a:t>
            </a:r>
            <a:r>
              <a:rPr lang="it-IT" sz="1200" kern="1200" dirty="0" err="1" smtClean="0">
                <a:solidFill>
                  <a:schemeClr val="tx1"/>
                </a:solidFill>
                <a:latin typeface="+mn-lt"/>
                <a:ea typeface="+mn-ea"/>
                <a:cs typeface="+mn-cs"/>
              </a:rPr>
              <a:t>A.S.L.</a:t>
            </a:r>
            <a:r>
              <a:rPr lang="it-IT" sz="1200" kern="1200" dirty="0" smtClean="0">
                <a:solidFill>
                  <a:schemeClr val="tx1"/>
                </a:solidFill>
                <a:latin typeface="+mn-lt"/>
                <a:ea typeface="+mn-ea"/>
                <a:cs typeface="+mn-cs"/>
              </a:rPr>
              <a:t> (ex art. 4, comma 9, </a:t>
            </a:r>
            <a:r>
              <a:rPr lang="it-IT" sz="1200" kern="1200" dirty="0" err="1" smtClean="0">
                <a:solidFill>
                  <a:schemeClr val="tx1"/>
                </a:solidFill>
                <a:latin typeface="+mn-lt"/>
                <a:ea typeface="+mn-ea"/>
                <a:cs typeface="+mn-cs"/>
              </a:rPr>
              <a:t>D.lgs</a:t>
            </a:r>
            <a:r>
              <a:rPr lang="it-IT" sz="1200" kern="1200" dirty="0" smtClean="0">
                <a:solidFill>
                  <a:schemeClr val="tx1"/>
                </a:solidFill>
                <a:latin typeface="+mn-lt"/>
                <a:ea typeface="+mn-ea"/>
                <a:cs typeface="+mn-cs"/>
              </a:rPr>
              <a:t> 502/1992 e successive modifiche)</a:t>
            </a:r>
          </a:p>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latin typeface="+mn-lt"/>
                <a:ea typeface="+mn-ea"/>
                <a:cs typeface="+mn-cs"/>
              </a:rPr>
              <a:t>ospedali classificati ed assimilati: strutture dipendenti da Istituti o Enti ecclesiastici ma civilmente riconosciuti, e perciò equiparati alle strutture pubbliche. </a:t>
            </a: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13</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14</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Il vertice dell’azienda è rappresentato dal Direttore Generale, cui si riferiscono il Direttore Sanitario Aziendale ed il Direttore Amministrativo, che insieme costituiscono la Dirigenza Strategica (o di Vertice) Aziendale. Il Direttore Generale è affiancato dal Collegio di Direzione, organo tecnico collegiale, cui fanno parte anche il Direttore Sanitario ed Amministrativo, e che svolge compiti di supporto e consulenza alla Direzione. </a:t>
            </a: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it-IT" dirty="0" smtClean="0">
              <a:effectLst/>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16</a:t>
            </a:fld>
            <a:endParaRPr lang="it-IT">
              <a:solidFill>
                <a:prstClr val="black"/>
              </a:solidFill>
            </a:endParaRPr>
          </a:p>
        </p:txBody>
      </p:sp>
    </p:spTree>
    <p:extLst>
      <p:ext uri="{BB962C8B-B14F-4D97-AF65-F5344CB8AC3E}">
        <p14:creationId xmlns:p14="http://schemas.microsoft.com/office/powerpoint/2010/main" xmlns="" val="22177166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fontScale="7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latin typeface="+mn-lt"/>
                <a:ea typeface="+mn-ea"/>
                <a:cs typeface="+mn-cs"/>
              </a:rPr>
              <a:t>si fonda sulla idoneità e capacità dei dirigenti di conseguire i risultati adeguati ai compiti cui sono preposti, sia in maniera formale che sostanziale, compiti che possono avere ripercussioni sul buon andamento, sull’imparzialità e sulla legittimità dell’azione amministrativa, come anche, sul piano pratico, sulla concreta realizzazione degli obiettivi assunti in sede di programmazione aziendale. Il riferimento non è, ad ogni modo, esclusivamente alla legittimità dell’azione amministrativa, ma anche, se non precipuamente, agli esiti del controllo di gestione sui risultati ottenuti in termini di economicità, corretta allocazione delle risorse, qualità, efficacia ed efficienza. </a:t>
            </a:r>
            <a:endParaRPr lang="it-IT" dirty="0" smtClean="0"/>
          </a:p>
          <a:p>
            <a:endParaRPr lang="it-IT" dirty="0"/>
          </a:p>
        </p:txBody>
      </p:sp>
      <p:sp>
        <p:nvSpPr>
          <p:cNvPr id="4" name="Segnaposto numero diapositiva 3"/>
          <p:cNvSpPr>
            <a:spLocks noGrp="1"/>
          </p:cNvSpPr>
          <p:nvPr>
            <p:ph type="sldNum" sz="quarter" idx="10"/>
          </p:nvPr>
        </p:nvSpPr>
        <p:spPr/>
        <p:txBody>
          <a:bodyPr/>
          <a:lstStyle/>
          <a:p>
            <a:fld id="{5C510AB5-DAA8-43E3-B8BF-BB7AF885AE6E}" type="slidenum">
              <a:rPr lang="it-IT" smtClean="0"/>
              <a:pPr/>
              <a:t>17</a:t>
            </a:fld>
            <a:endParaRPr 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fontScale="77500" lnSpcReduction="20000"/>
          </a:bodyPr>
          <a:lstStyle/>
          <a:p>
            <a:r>
              <a:rPr lang="it-IT" sz="1200" kern="1200" dirty="0" smtClean="0">
                <a:solidFill>
                  <a:schemeClr val="tx1"/>
                </a:solidFill>
                <a:latin typeface="+mn-lt"/>
                <a:ea typeface="+mn-ea"/>
                <a:cs typeface="+mn-cs"/>
              </a:rPr>
              <a:t>I soggetti nominati hanno l’obbligo di documentare la frequenza di corsi di formazione in materia di Sanità pubblica e di organizzazione e gestione sanitaria entro i primi diciotto mesi dalla nomina, che devono essere organizzati ed attivati dalle Regioni, o anche in ambito interregionale o in collaborazione con le Università o soggetti pubblici o privati accreditati operanti nel settore della formazione manageriale. </a:t>
            </a:r>
          </a:p>
          <a:p>
            <a:endParaRPr lang="it-IT" dirty="0"/>
          </a:p>
        </p:txBody>
      </p:sp>
      <p:sp>
        <p:nvSpPr>
          <p:cNvPr id="4" name="Segnaposto numero diapositiva 3"/>
          <p:cNvSpPr>
            <a:spLocks noGrp="1"/>
          </p:cNvSpPr>
          <p:nvPr>
            <p:ph type="sldNum" sz="quarter" idx="10"/>
          </p:nvPr>
        </p:nvSpPr>
        <p:spPr/>
        <p:txBody>
          <a:bodyPr/>
          <a:lstStyle/>
          <a:p>
            <a:fld id="{5C510AB5-DAA8-43E3-B8BF-BB7AF885AE6E}" type="slidenum">
              <a:rPr lang="it-IT" smtClean="0"/>
              <a:pPr/>
              <a:t>18</a:t>
            </a:fld>
            <a:endParaRPr 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fontScale="77500" lnSpcReduction="20000"/>
          </a:bodyPr>
          <a:lstStyle/>
          <a:p>
            <a:endParaRPr lang="it-IT" dirty="0"/>
          </a:p>
        </p:txBody>
      </p:sp>
      <p:sp>
        <p:nvSpPr>
          <p:cNvPr id="4" name="Segnaposto numero diapositiva 3"/>
          <p:cNvSpPr>
            <a:spLocks noGrp="1"/>
          </p:cNvSpPr>
          <p:nvPr>
            <p:ph type="sldNum" sz="quarter" idx="10"/>
          </p:nvPr>
        </p:nvSpPr>
        <p:spPr/>
        <p:txBody>
          <a:bodyPr/>
          <a:lstStyle/>
          <a:p>
            <a:fld id="{5C510AB5-DAA8-43E3-B8BF-BB7AF885AE6E}" type="slidenum">
              <a:rPr lang="it-IT" smtClean="0"/>
              <a:pPr/>
              <a:t>19</a:t>
            </a:fld>
            <a:endParaRPr 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fontScale="77500" lnSpcReduction="20000"/>
          </a:bodyPr>
          <a:lstStyle/>
          <a:p>
            <a:endParaRPr lang="it-IT" dirty="0"/>
          </a:p>
        </p:txBody>
      </p:sp>
      <p:sp>
        <p:nvSpPr>
          <p:cNvPr id="4" name="Segnaposto numero diapositiva 3"/>
          <p:cNvSpPr>
            <a:spLocks noGrp="1"/>
          </p:cNvSpPr>
          <p:nvPr>
            <p:ph type="sldNum" sz="quarter" idx="10"/>
          </p:nvPr>
        </p:nvSpPr>
        <p:spPr/>
        <p:txBody>
          <a:bodyPr/>
          <a:lstStyle/>
          <a:p>
            <a:fld id="{5C510AB5-DAA8-43E3-B8BF-BB7AF885AE6E}" type="slidenum">
              <a:rPr lang="it-IT" smtClean="0"/>
              <a:pPr/>
              <a:t>20</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2</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effectLst/>
              </a:rPr>
              <a:t>Eterogeneità</a:t>
            </a:r>
            <a:r>
              <a:rPr lang="it-IT" baseline="0" dirty="0" smtClean="0">
                <a:effectLst/>
              </a:rPr>
              <a:t>; </a:t>
            </a:r>
            <a:endParaRPr lang="it-IT" dirty="0" smtClean="0">
              <a:effectLst/>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pPr/>
              <a:t>23</a:t>
            </a:fld>
            <a:endParaRPr lang="it-IT"/>
          </a:p>
        </p:txBody>
      </p:sp>
    </p:spTree>
    <p:extLst>
      <p:ext uri="{BB962C8B-B14F-4D97-AF65-F5344CB8AC3E}">
        <p14:creationId xmlns:p14="http://schemas.microsoft.com/office/powerpoint/2010/main" xmlns="" val="22177166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C510AB5-DAA8-43E3-B8BF-BB7AF885AE6E}" type="slidenum">
              <a:rPr lang="it-IT" smtClean="0"/>
              <a:pPr/>
              <a:t>24</a:t>
            </a:fld>
            <a:endParaRPr lang="it-IT"/>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effectLst/>
              </a:rPr>
              <a:t>Eterogeneità dipende: dalla natura, grandezza e complessità della</a:t>
            </a:r>
            <a:r>
              <a:rPr lang="it-IT" baseline="0" dirty="0" smtClean="0">
                <a:effectLst/>
              </a:rPr>
              <a:t> st</a:t>
            </a:r>
            <a:r>
              <a:rPr lang="it-IT" dirty="0" smtClean="0">
                <a:effectLst/>
              </a:rPr>
              <a:t>ruttura, che influenzano l’atto aziendale adottato; numerosità dei livelli gestionali</a:t>
            </a:r>
            <a:r>
              <a:rPr lang="it-IT" baseline="0" dirty="0" smtClean="0">
                <a:effectLst/>
              </a:rPr>
              <a:t> presenti nell’organizzazione (delega di funzioni dal D.S. ai D.M.P.); </a:t>
            </a:r>
            <a:endParaRPr lang="it-IT" dirty="0" smtClean="0">
              <a:effectLst/>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pPr/>
              <a:t>26</a:t>
            </a:fld>
            <a:endParaRPr lang="it-IT"/>
          </a:p>
        </p:txBody>
      </p:sp>
    </p:spTree>
    <p:extLst>
      <p:ext uri="{BB962C8B-B14F-4D97-AF65-F5344CB8AC3E}">
        <p14:creationId xmlns:p14="http://schemas.microsoft.com/office/powerpoint/2010/main" xmlns="" val="22177166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DCC1D19B-04D5-4567-BB74-CD307381EDAA}" type="slidenum">
              <a:rPr lang="it-IT" smtClean="0"/>
              <a:pPr/>
              <a:t>27</a:t>
            </a:fld>
            <a:endParaRPr lang="it-IT"/>
          </a:p>
        </p:txBody>
      </p:sp>
    </p:spTree>
    <p:extLst>
      <p:ext uri="{BB962C8B-B14F-4D97-AF65-F5344CB8AC3E}">
        <p14:creationId xmlns:p14="http://schemas.microsoft.com/office/powerpoint/2010/main" xmlns="" val="5528710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DCC1D19B-04D5-4567-BB74-CD307381EDAA}" type="slidenum">
              <a:rPr lang="it-IT" smtClean="0"/>
              <a:pPr/>
              <a:t>28</a:t>
            </a:fld>
            <a:endParaRPr lang="it-IT"/>
          </a:p>
        </p:txBody>
      </p:sp>
    </p:spTree>
    <p:extLst>
      <p:ext uri="{BB962C8B-B14F-4D97-AF65-F5344CB8AC3E}">
        <p14:creationId xmlns:p14="http://schemas.microsoft.com/office/powerpoint/2010/main" xmlns="" val="5528710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30</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31</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3</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latin typeface="+mn-lt"/>
                <a:ea typeface="+mn-ea"/>
                <a:cs typeface="+mn-cs"/>
              </a:rPr>
              <a:t>Dal punto di vista economico le misure tendevano ad aumentare efficienza ed efficacia del Servizio Sanitario, attraverso i controlli e l’approvazione dei bilanci da parte degli enti regionali.  Si inizia qui a parlare di economia sanitaria, di controllo della spesa e corretta allocazione delle risorse</a:t>
            </a:r>
          </a:p>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USL: </a:t>
            </a:r>
            <a:r>
              <a:rPr lang="it-IT" sz="1200" kern="1200" dirty="0" smtClean="0">
                <a:solidFill>
                  <a:schemeClr val="tx1"/>
                </a:solidFill>
                <a:latin typeface="+mn-lt"/>
                <a:ea typeface="+mn-ea"/>
                <a:cs typeface="+mn-cs"/>
              </a:rPr>
              <a:t>scioglimento degli Enti ospedalieri</a:t>
            </a: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4</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latin typeface="+mn-lt"/>
                <a:ea typeface="+mn-ea"/>
                <a:cs typeface="+mn-cs"/>
              </a:rPr>
              <a:t>Conferenza permanente tra Stato e Regioni come strumento di raccordo tra i diversi livelli legislativi, organizzativi e regolamentari</a:t>
            </a: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Le Aziende Sanitarie Locali furono ridotte di numero rispetto alle U.S.L., prevedendo, di norma, un accorpamento effettuato in base alla corrispondenza dell’ambito territoriale provinciale. Vennero invece determinate in base a specifici parametri di produzione, le strutture sanitarie di ricovero da costituire in Aziende, che vennero dotate degli analoghi strumenti di gestione delle </a:t>
            </a:r>
            <a:r>
              <a:rPr lang="it-IT" sz="1200" kern="1200" dirty="0" err="1" smtClean="0">
                <a:solidFill>
                  <a:schemeClr val="tx1"/>
                </a:solidFill>
                <a:effectLst/>
                <a:latin typeface="+mn-lt"/>
                <a:ea typeface="+mn-ea"/>
                <a:cs typeface="+mn-cs"/>
              </a:rPr>
              <a:t>A.S.L.</a:t>
            </a:r>
            <a:r>
              <a:rPr lang="it-IT" sz="1200" kern="1200" dirty="0" smtClean="0">
                <a:solidFill>
                  <a:schemeClr val="tx1"/>
                </a:solidFill>
                <a:effectLst/>
                <a:latin typeface="+mn-lt"/>
                <a:ea typeface="+mn-ea"/>
                <a:cs typeface="+mn-cs"/>
              </a:rPr>
              <a:t>, ossia dei medesimi organismi istituzionali e tecnici previsti per queste ultime</a:t>
            </a: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Organizzazione dipartimentale delle ASL</a:t>
            </a: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latin typeface="+mn-lt"/>
                <a:ea typeface="+mn-ea"/>
                <a:cs typeface="+mn-cs"/>
              </a:rPr>
              <a:t>A norma art. 4 </a:t>
            </a:r>
            <a:r>
              <a:rPr lang="it-IT" sz="1200" kern="1200" dirty="0" err="1" smtClean="0">
                <a:solidFill>
                  <a:schemeClr val="tx1"/>
                </a:solidFill>
                <a:latin typeface="+mn-lt"/>
                <a:ea typeface="+mn-ea"/>
                <a:cs typeface="+mn-cs"/>
              </a:rPr>
              <a:t>D.lgs</a:t>
            </a:r>
            <a:r>
              <a:rPr lang="it-IT" sz="1200" kern="1200" dirty="0" smtClean="0">
                <a:solidFill>
                  <a:schemeClr val="tx1"/>
                </a:solidFill>
                <a:latin typeface="+mn-lt"/>
                <a:ea typeface="+mn-ea"/>
                <a:cs typeface="+mn-cs"/>
              </a:rPr>
              <a:t> n.502/1992, possono essere costituiti in Azienda Ospedaliera: Ospedali di rilievo nazionale e di alta specializzazione che siano in possesso di almeno 3 strutture di alta specialità; Ospedali destinati a centro di riferimento della rete dei servizi di emergenza dotati del Dipartimento di Emergenza; Presidi Ospedalieri sede prevalente di percorso formativo del triennio clinico della facoltà di medicina; Presidi Ospedalieri operanti in strutture di pertinenza universitaria. Per l strutture di alta specialità, il riferimento è al Decreto del Ministero della Sanità del 29 gennaio 1992: “</a:t>
            </a:r>
            <a:r>
              <a:rPr lang="it-IT" sz="1200" i="1" kern="1200" dirty="0" smtClean="0">
                <a:solidFill>
                  <a:schemeClr val="tx1"/>
                </a:solidFill>
                <a:latin typeface="+mn-lt"/>
                <a:ea typeface="+mn-ea"/>
                <a:cs typeface="+mn-cs"/>
              </a:rPr>
              <a:t>Elenco delle alte specialità e fissazione dei requisiti necessari alle strutture sanitarie per l’esercizio delle attività di alta specialità</a:t>
            </a:r>
            <a:r>
              <a:rPr lang="it-IT" sz="1200" kern="1200" dirty="0" smtClean="0">
                <a:solidFill>
                  <a:schemeClr val="tx1"/>
                </a:solidFill>
                <a:latin typeface="+mn-lt"/>
                <a:ea typeface="+mn-ea"/>
                <a:cs typeface="+mn-cs"/>
              </a:rPr>
              <a:t>”, Pubblicato in G.U. del 1 febbraio 1992, n. 26</a:t>
            </a: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5</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6</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dirty="0" smtClean="0"/>
              <a:t>i procedimenti relativi all’accreditamento sono disciplinati dalle regioni </a:t>
            </a:r>
          </a:p>
          <a:p>
            <a:endParaRPr lang="it-IT" dirty="0"/>
          </a:p>
        </p:txBody>
      </p:sp>
      <p:sp>
        <p:nvSpPr>
          <p:cNvPr id="4" name="Segnaposto numero diapositiva 3"/>
          <p:cNvSpPr>
            <a:spLocks noGrp="1"/>
          </p:cNvSpPr>
          <p:nvPr>
            <p:ph type="sldNum" sz="quarter" idx="10"/>
          </p:nvPr>
        </p:nvSpPr>
        <p:spPr/>
        <p:txBody>
          <a:bodyPr/>
          <a:lstStyle/>
          <a:p>
            <a:fld id="{5C510AB5-DAA8-43E3-B8BF-BB7AF885AE6E}" type="slidenum">
              <a:rPr lang="it-IT" smtClean="0"/>
              <a:pPr/>
              <a:t>7</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kern="1200" dirty="0" smtClean="0">
                <a:solidFill>
                  <a:schemeClr val="tx1"/>
                </a:solidFill>
                <a:effectLst/>
                <a:latin typeface="+mn-lt"/>
                <a:ea typeface="+mn-ea"/>
                <a:cs typeface="+mn-cs"/>
              </a:rPr>
              <a:t>La norma fu redatta a partire dalla constatazione che la salute, il particolare “prodotto” dell’attività delle Aziende Sanitarie, proprio per la sua specificità non può rispondere alle logiche di mercato in maniera esclusiva, nell’ottica della massima efficienza e del rapporto costo-beneficio, perché ciò rappresenterebbe una limitazione dei diritti dei cittadini. Da ciò l’affermazione del principio secondo cui l’elemento di valutazione delle Aziende (e del Direttore Generale) non possa essere, in via esclusiva, l’obiettivo del pareggio di bilancio, ma piuttosto debba ad esso essere associata la valutazione e quantificazione degli obiettivi raggiunti al fine del miglioramento della qualità delle prestazioni erogate.</a:t>
            </a:r>
            <a:endParaRPr lang="it-IT" sz="1200" kern="1200" dirty="0">
              <a:solidFill>
                <a:schemeClr val="tx1"/>
              </a:solidFill>
              <a:effectLst/>
              <a:latin typeface="+mn-lt"/>
              <a:ea typeface="+mn-ea"/>
              <a:cs typeface="+mn-cs"/>
            </a:endParaRP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8</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Il principale fine fu quello di portare a compimento il processo di aziendalizzazione e regionalizzazione delle strutture del S.S.N., anche attraverso una maggiore responsabilizzazione dei Comuni nell’attività di programmazione (pur restando gli stessi esclusi da funzioni di responsabilità e gestione diretta del S.S. Regionale)</a:t>
            </a:r>
          </a:p>
          <a:p>
            <a:pPr marL="0" marR="0" indent="0" algn="l" defTabSz="914400" rtl="0" eaLnBrk="1" fontAlgn="auto" latinLnBrk="0" hangingPunct="1">
              <a:lnSpc>
                <a:spcPct val="100000"/>
              </a:lnSpc>
              <a:spcBef>
                <a:spcPts val="0"/>
              </a:spcBef>
              <a:spcAft>
                <a:spcPts val="0"/>
              </a:spcAft>
              <a:buClrTx/>
              <a:buSzTx/>
              <a:buFontTx/>
              <a:buNone/>
              <a:tabLst/>
              <a:defRPr/>
            </a:pPr>
            <a:endParaRPr lang="it-IT"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it-IT" sz="1200" kern="1200" dirty="0" smtClean="0">
                <a:solidFill>
                  <a:schemeClr val="tx1"/>
                </a:solidFill>
                <a:effectLst/>
                <a:latin typeface="+mn-lt"/>
                <a:ea typeface="+mn-ea"/>
                <a:cs typeface="+mn-cs"/>
              </a:rPr>
              <a:t>da questo momento in poi l’azienda sanitaria sarà caratterizzata, oltre che dagli obiettivi assistenziali, dal metodo di raggiungimento degli stessi che si baserà su processi di precisa natura economica, sebbene, dal punto di vista prettamente delle attribuzioni, differirà dagli enti pubblici economici, qualificati normativamente, per la mancanza dello scopo di lucro quale fine primario da perseguire.</a:t>
            </a:r>
          </a:p>
        </p:txBody>
      </p:sp>
      <p:sp>
        <p:nvSpPr>
          <p:cNvPr id="4" name="Segnaposto numero diapositiva 3"/>
          <p:cNvSpPr>
            <a:spLocks noGrp="1"/>
          </p:cNvSpPr>
          <p:nvPr>
            <p:ph type="sldNum" sz="quarter" idx="10"/>
          </p:nvPr>
        </p:nvSpPr>
        <p:spPr/>
        <p:txBody>
          <a:bodyPr/>
          <a:lstStyle/>
          <a:p>
            <a:fld id="{DCC1D19B-04D5-4567-BB74-CD307381EDAA}" type="slidenum">
              <a:rPr lang="it-IT" smtClean="0">
                <a:solidFill>
                  <a:prstClr val="black"/>
                </a:solidFill>
              </a:rPr>
              <a:pPr/>
              <a:t>9</a:t>
            </a:fld>
            <a:endParaRPr lang="it-IT">
              <a:solidFill>
                <a:prstClr val="black"/>
              </a:solidFill>
            </a:endParaRPr>
          </a:p>
        </p:txBody>
      </p:sp>
    </p:spTree>
    <p:extLst>
      <p:ext uri="{BB962C8B-B14F-4D97-AF65-F5344CB8AC3E}">
        <p14:creationId xmlns:p14="http://schemas.microsoft.com/office/powerpoint/2010/main" xmlns="" val="42173031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pic>
        <p:nvPicPr>
          <p:cNvPr id="4" name="Picture 2" descr="F_PP_cove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099" name="Rectangle 3"/>
          <p:cNvSpPr>
            <a:spLocks noGrp="1" noChangeArrowheads="1"/>
          </p:cNvSpPr>
          <p:nvPr>
            <p:ph type="ctrTitle"/>
          </p:nvPr>
        </p:nvSpPr>
        <p:spPr>
          <a:xfrm>
            <a:off x="1957388" y="3200400"/>
            <a:ext cx="7034212" cy="641350"/>
          </a:xfrm>
        </p:spPr>
        <p:txBody>
          <a:bodyPr/>
          <a:lstStyle>
            <a:lvl1pPr>
              <a:defRPr/>
            </a:lvl1pPr>
          </a:lstStyle>
          <a:p>
            <a:pPr lvl="0"/>
            <a:r>
              <a:rPr lang="it-IT" noProof="0" smtClean="0"/>
              <a:t>Fare clic per modificare lo stile del titolo</a:t>
            </a:r>
          </a:p>
        </p:txBody>
      </p:sp>
      <p:sp>
        <p:nvSpPr>
          <p:cNvPr id="4100" name="Rectangle 4"/>
          <p:cNvSpPr>
            <a:spLocks noGrp="1" noChangeArrowheads="1"/>
          </p:cNvSpPr>
          <p:nvPr>
            <p:ph type="subTitle" idx="1"/>
          </p:nvPr>
        </p:nvSpPr>
        <p:spPr>
          <a:xfrm>
            <a:off x="1970088" y="2743200"/>
            <a:ext cx="6883400" cy="419100"/>
          </a:xfrm>
        </p:spPr>
        <p:txBody>
          <a:bodyPr/>
          <a:lstStyle>
            <a:lvl1pPr marL="0" indent="0">
              <a:defRPr/>
            </a:lvl1pPr>
          </a:lstStyle>
          <a:p>
            <a:pPr lvl="0"/>
            <a:r>
              <a:rPr lang="it-IT" noProof="0" smtClean="0"/>
              <a:t>Fare clic per modificare lo stile del sottotitolo dello schema</a:t>
            </a:r>
          </a:p>
        </p:txBody>
      </p:sp>
    </p:spTree>
    <p:extLst>
      <p:ext uri="{BB962C8B-B14F-4D97-AF65-F5344CB8AC3E}">
        <p14:creationId xmlns:p14="http://schemas.microsoft.com/office/powerpoint/2010/main" xmlns="" val="1410747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3504295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740650" y="2311400"/>
            <a:ext cx="1947863" cy="34798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897063" y="2311400"/>
            <a:ext cx="5691187" cy="34798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24938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470150" y="3213100"/>
            <a:ext cx="6597650" cy="590550"/>
          </a:xfrm>
        </p:spPr>
        <p:txBody>
          <a:bodyPr anchor="t"/>
          <a:lstStyle>
            <a:lvl1pPr>
              <a:defRPr/>
            </a:lvl1pPr>
          </a:lstStyle>
          <a:p>
            <a:r>
              <a:rPr lang="it-IT" smtClean="0"/>
              <a:t>Fare clic per modificare lo stile del titolo</a:t>
            </a:r>
            <a:endParaRPr lang="it-IT"/>
          </a:p>
        </p:txBody>
      </p:sp>
      <p:sp>
        <p:nvSpPr>
          <p:cNvPr id="4099" name="Rectangle 3"/>
          <p:cNvSpPr>
            <a:spLocks noGrp="1" noChangeArrowheads="1"/>
          </p:cNvSpPr>
          <p:nvPr>
            <p:ph type="subTitle" idx="1"/>
          </p:nvPr>
        </p:nvSpPr>
        <p:spPr>
          <a:xfrm>
            <a:off x="2489200" y="2781300"/>
            <a:ext cx="6883400" cy="419100"/>
          </a:xfrm>
        </p:spPr>
        <p:txBody>
          <a:bodyPr/>
          <a:lstStyle>
            <a:lvl1pPr marL="0" indent="0">
              <a:defRPr/>
            </a:lvl1pPr>
          </a:lstStyle>
          <a:p>
            <a:r>
              <a:rPr lang="it-IT" smtClean="0"/>
              <a:t>Fare clic per modificare lo stile del sottotitolo dello schema</a:t>
            </a:r>
            <a:endParaRPr lang="it-IT"/>
          </a:p>
        </p:txBody>
      </p:sp>
      <p:pic>
        <p:nvPicPr>
          <p:cNvPr id="4100" name="Picture 4" descr="A_PP_cover"/>
          <p:cNvPicPr>
            <a:picLocks noChangeAspect="1" noChangeArrowheads="1"/>
          </p:cNvPicPr>
          <p:nvPr/>
        </p:nvPicPr>
        <p:blipFill>
          <a:blip r:embed="rId2" cstate="print"/>
          <a:srcRect/>
          <a:stretch>
            <a:fillRect/>
          </a:stretch>
        </p:blipFill>
        <p:spPr bwMode="auto">
          <a:xfrm>
            <a:off x="0" y="609600"/>
            <a:ext cx="9145588" cy="1620838"/>
          </a:xfrm>
          <a:prstGeom prst="rect">
            <a:avLst/>
          </a:prstGeom>
          <a:no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2495550" y="3009900"/>
            <a:ext cx="3552825" cy="1181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200775" y="3009900"/>
            <a:ext cx="3552825" cy="1181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20947180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299450" y="2362200"/>
            <a:ext cx="1943100" cy="18288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2470150" y="2362200"/>
            <a:ext cx="5676900" cy="18288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Segnaposto piè di pagina 3"/>
          <p:cNvSpPr>
            <a:spLocks noGrp="1"/>
          </p:cNvSpPr>
          <p:nvPr>
            <p:ph type="ftr" sz="quarter" idx="10"/>
          </p:nvPr>
        </p:nvSpPr>
        <p:spPr/>
        <p:txBody>
          <a:bodyPr/>
          <a:lstStyle>
            <a:lvl1pPr>
              <a:defRPr/>
            </a:lvl1pPr>
          </a:lstStyle>
          <a:p>
            <a:r>
              <a:rPr lang="it-IT"/>
              <a:t>Piè di pagina: spazio libero per eventuale                                                               nome struttura o altro</a:t>
            </a:r>
            <a:endParaRPr lang="it-IT" sz="1400">
              <a:solidFill>
                <a:schemeClr val="tx1"/>
              </a:solidFill>
              <a:latin typeface="Arial"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piè di pagina 3"/>
          <p:cNvSpPr>
            <a:spLocks noGrp="1"/>
          </p:cNvSpPr>
          <p:nvPr>
            <p:ph type="ftr" sz="quarter" idx="10"/>
          </p:nvPr>
        </p:nvSpPr>
        <p:spPr/>
        <p:txBody>
          <a:bodyPr/>
          <a:lstStyle>
            <a:lvl1pPr>
              <a:defRPr/>
            </a:lvl1pPr>
          </a:lstStyle>
          <a:p>
            <a:r>
              <a:rPr lang="it-IT"/>
              <a:t>Piè di pagina: spazio libero per eventuale                                                               nome struttura o altro</a:t>
            </a:r>
            <a:endParaRPr lang="it-IT" sz="1400">
              <a:solidFill>
                <a:schemeClr val="tx1"/>
              </a:solidFill>
              <a:latin typeface="Arial"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Segnaposto piè di pagina 3"/>
          <p:cNvSpPr>
            <a:spLocks noGrp="1"/>
          </p:cNvSpPr>
          <p:nvPr>
            <p:ph type="ftr" sz="quarter" idx="10"/>
          </p:nvPr>
        </p:nvSpPr>
        <p:spPr/>
        <p:txBody>
          <a:bodyPr/>
          <a:lstStyle>
            <a:lvl1pPr>
              <a:defRPr/>
            </a:lvl1pPr>
          </a:lstStyle>
          <a:p>
            <a:r>
              <a:rPr lang="it-IT"/>
              <a:t>Piè di pagina: spazio libero per eventuale                                                               nome struttura o altro</a:t>
            </a:r>
            <a:endParaRPr lang="it-IT" sz="1400">
              <a:solidFill>
                <a:schemeClr val="tx1"/>
              </a:solidFill>
              <a:latin typeface="Arial"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76200" y="1339850"/>
            <a:ext cx="3962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191000" y="1339850"/>
            <a:ext cx="3962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piè di pagina 4"/>
          <p:cNvSpPr>
            <a:spLocks noGrp="1"/>
          </p:cNvSpPr>
          <p:nvPr>
            <p:ph type="ftr" sz="quarter" idx="10"/>
          </p:nvPr>
        </p:nvSpPr>
        <p:spPr/>
        <p:txBody>
          <a:bodyPr/>
          <a:lstStyle>
            <a:lvl1pPr>
              <a:defRPr/>
            </a:lvl1pPr>
          </a:lstStyle>
          <a:p>
            <a:r>
              <a:rPr lang="it-IT"/>
              <a:t>Piè di pagina: spazio libero per eventuale                                                               nome struttura o altro</a:t>
            </a:r>
            <a:endParaRPr lang="it-IT" sz="1400">
              <a:solidFill>
                <a:schemeClr val="tx1"/>
              </a:solidFill>
              <a:latin typeface="Arial"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piè di pagina 6"/>
          <p:cNvSpPr>
            <a:spLocks noGrp="1"/>
          </p:cNvSpPr>
          <p:nvPr>
            <p:ph type="ftr" sz="quarter" idx="10"/>
          </p:nvPr>
        </p:nvSpPr>
        <p:spPr/>
        <p:txBody>
          <a:bodyPr/>
          <a:lstStyle>
            <a:lvl1pPr>
              <a:defRPr/>
            </a:lvl1pPr>
          </a:lstStyle>
          <a:p>
            <a:r>
              <a:rPr lang="it-IT"/>
              <a:t>Piè di pagina: spazio libero per eventuale                                                               nome struttura o altro</a:t>
            </a:r>
            <a:endParaRPr lang="it-IT" sz="1400">
              <a:solidFill>
                <a:schemeClr val="tx1"/>
              </a:solidFill>
              <a:latin typeface="Arial"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piè di pagina 2"/>
          <p:cNvSpPr>
            <a:spLocks noGrp="1"/>
          </p:cNvSpPr>
          <p:nvPr>
            <p:ph type="ftr" sz="quarter" idx="10"/>
          </p:nvPr>
        </p:nvSpPr>
        <p:spPr/>
        <p:txBody>
          <a:bodyPr/>
          <a:lstStyle>
            <a:lvl1pPr>
              <a:defRPr/>
            </a:lvl1pPr>
          </a:lstStyle>
          <a:p>
            <a:r>
              <a:rPr lang="it-IT"/>
              <a:t>Piè di pagina: spazio libero per eventuale                                                               nome struttura o altro</a:t>
            </a:r>
            <a:endParaRPr lang="it-IT" sz="1400">
              <a:solidFill>
                <a:schemeClr val="tx1"/>
              </a:solidFill>
              <a:latin typeface="Arial"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piè di pagina 1"/>
          <p:cNvSpPr>
            <a:spLocks noGrp="1"/>
          </p:cNvSpPr>
          <p:nvPr>
            <p:ph type="ftr" sz="quarter" idx="10"/>
          </p:nvPr>
        </p:nvSpPr>
        <p:spPr/>
        <p:txBody>
          <a:bodyPr/>
          <a:lstStyle>
            <a:lvl1pPr>
              <a:defRPr/>
            </a:lvl1pPr>
          </a:lstStyle>
          <a:p>
            <a:r>
              <a:rPr lang="it-IT"/>
              <a:t>Piè di pagina: spazio libero per eventuale                                                               nome struttura o altro</a:t>
            </a:r>
            <a:endParaRPr lang="it-IT" sz="1400">
              <a:solidFill>
                <a:schemeClr val="tx1"/>
              </a:solidFill>
              <a:latin typeface="Arial"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4280795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piè di pagina 4"/>
          <p:cNvSpPr>
            <a:spLocks noGrp="1"/>
          </p:cNvSpPr>
          <p:nvPr>
            <p:ph type="ftr" sz="quarter" idx="10"/>
          </p:nvPr>
        </p:nvSpPr>
        <p:spPr/>
        <p:txBody>
          <a:bodyPr/>
          <a:lstStyle>
            <a:lvl1pPr>
              <a:defRPr/>
            </a:lvl1pPr>
          </a:lstStyle>
          <a:p>
            <a:r>
              <a:rPr lang="it-IT"/>
              <a:t>Piè di pagina: spazio libero per eventuale                                                               nome struttura o altro</a:t>
            </a:r>
            <a:endParaRPr lang="it-IT" sz="1400">
              <a:solidFill>
                <a:schemeClr val="tx1"/>
              </a:solidFill>
              <a:latin typeface="Arial"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piè di pagina 4"/>
          <p:cNvSpPr>
            <a:spLocks noGrp="1"/>
          </p:cNvSpPr>
          <p:nvPr>
            <p:ph type="ftr" sz="quarter" idx="10"/>
          </p:nvPr>
        </p:nvSpPr>
        <p:spPr/>
        <p:txBody>
          <a:bodyPr/>
          <a:lstStyle>
            <a:lvl1pPr>
              <a:defRPr/>
            </a:lvl1pPr>
          </a:lstStyle>
          <a:p>
            <a:r>
              <a:rPr lang="it-IT"/>
              <a:t>Piè di pagina: spazio libero per eventuale                                                               nome struttura o altro</a:t>
            </a:r>
            <a:endParaRPr lang="it-IT" sz="1400">
              <a:solidFill>
                <a:schemeClr val="tx1"/>
              </a:solidFill>
              <a:latin typeface="Arial"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piè di pagina 3"/>
          <p:cNvSpPr>
            <a:spLocks noGrp="1"/>
          </p:cNvSpPr>
          <p:nvPr>
            <p:ph type="ftr" sz="quarter" idx="10"/>
          </p:nvPr>
        </p:nvSpPr>
        <p:spPr/>
        <p:txBody>
          <a:bodyPr/>
          <a:lstStyle>
            <a:lvl1pPr>
              <a:defRPr/>
            </a:lvl1pPr>
          </a:lstStyle>
          <a:p>
            <a:r>
              <a:rPr lang="it-IT"/>
              <a:t>Piè di pagina: spazio libero per eventuale                                                               nome struttura o altro</a:t>
            </a:r>
            <a:endParaRPr lang="it-IT" sz="1400">
              <a:solidFill>
                <a:schemeClr val="tx1"/>
              </a:solidFill>
              <a:latin typeface="Arial"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162675" y="44450"/>
            <a:ext cx="2028825" cy="54102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76200" y="44450"/>
            <a:ext cx="5934075" cy="5410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piè di pagina 3"/>
          <p:cNvSpPr>
            <a:spLocks noGrp="1"/>
          </p:cNvSpPr>
          <p:nvPr>
            <p:ph type="ftr" sz="quarter" idx="10"/>
          </p:nvPr>
        </p:nvSpPr>
        <p:spPr/>
        <p:txBody>
          <a:bodyPr/>
          <a:lstStyle>
            <a:lvl1pPr>
              <a:defRPr/>
            </a:lvl1pPr>
          </a:lstStyle>
          <a:p>
            <a:r>
              <a:rPr lang="it-IT"/>
              <a:t>Piè di pagina: spazio libero per eventuale                                                               nome struttura o altro</a:t>
            </a:r>
            <a:endParaRPr lang="it-IT" sz="1400">
              <a:solidFill>
                <a:schemeClr val="tx1"/>
              </a:solidFill>
              <a:latin typeface="Arial"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533400" y="1333500"/>
            <a:ext cx="411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800600" y="1333500"/>
            <a:ext cx="411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1916113" y="3048000"/>
            <a:ext cx="38100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5878513" y="3048000"/>
            <a:ext cx="38100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2160974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19900" y="44450"/>
            <a:ext cx="2095500" cy="540385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533400" y="44450"/>
            <a:ext cx="6134100" cy="540385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pic>
        <p:nvPicPr>
          <p:cNvPr id="4" name="Picture 2" descr="F_PP_cove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099" name="Rectangle 3"/>
          <p:cNvSpPr>
            <a:spLocks noGrp="1" noChangeArrowheads="1"/>
          </p:cNvSpPr>
          <p:nvPr>
            <p:ph type="ctrTitle"/>
          </p:nvPr>
        </p:nvSpPr>
        <p:spPr>
          <a:xfrm>
            <a:off x="1957388" y="3200400"/>
            <a:ext cx="7034212" cy="641350"/>
          </a:xfrm>
        </p:spPr>
        <p:txBody>
          <a:bodyPr/>
          <a:lstStyle>
            <a:lvl1pPr>
              <a:defRPr/>
            </a:lvl1pPr>
          </a:lstStyle>
          <a:p>
            <a:pPr lvl="0"/>
            <a:r>
              <a:rPr lang="it-IT" noProof="0" smtClean="0"/>
              <a:t>Fare clic per modificare lo stile del titolo</a:t>
            </a:r>
          </a:p>
        </p:txBody>
      </p:sp>
      <p:sp>
        <p:nvSpPr>
          <p:cNvPr id="4100" name="Rectangle 4"/>
          <p:cNvSpPr>
            <a:spLocks noGrp="1" noChangeArrowheads="1"/>
          </p:cNvSpPr>
          <p:nvPr>
            <p:ph type="subTitle" idx="1"/>
          </p:nvPr>
        </p:nvSpPr>
        <p:spPr>
          <a:xfrm>
            <a:off x="1970088" y="2743200"/>
            <a:ext cx="6883400" cy="419100"/>
          </a:xfrm>
        </p:spPr>
        <p:txBody>
          <a:bodyPr/>
          <a:lstStyle>
            <a:lvl1pPr marL="0" indent="0">
              <a:defRPr/>
            </a:lvl1pPr>
          </a:lstStyle>
          <a:p>
            <a:pPr lvl="0"/>
            <a:r>
              <a:rPr lang="it-IT" noProof="0" smtClean="0"/>
              <a:t>Fare clic per modificare lo stile del sottotitolo dello schema</a:t>
            </a:r>
          </a:p>
        </p:txBody>
      </p:sp>
    </p:spTree>
    <p:extLst>
      <p:ext uri="{BB962C8B-B14F-4D97-AF65-F5344CB8AC3E}">
        <p14:creationId xmlns:p14="http://schemas.microsoft.com/office/powerpoint/2010/main" xmlns="" val="141074796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209471805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428079599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1916113" y="3048000"/>
            <a:ext cx="38100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5878513" y="3048000"/>
            <a:ext cx="38100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21609744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3440395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344039562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210733347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115771757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95094505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Fare clic sull'icona per inserire un'immagine</a:t>
            </a:r>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304903695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350429535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740650" y="2311400"/>
            <a:ext cx="1947863" cy="34798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1897063" y="2311400"/>
            <a:ext cx="5691187" cy="34798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2493828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2107333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1157717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950945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Fare clic sull'icona per inserire un'immagine</a:t>
            </a:r>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029"/>
          <p:cNvSpPr>
            <a:spLocks noGrp="1" noChangeArrowheads="1"/>
          </p:cNvSpPr>
          <p:nvPr>
            <p:ph type="ftr" sz="quarter" idx="10"/>
          </p:nvPr>
        </p:nvSpPr>
        <p:spPr>
          <a:ln/>
        </p:spPr>
        <p:txBody>
          <a:bodyPr/>
          <a:lstStyle>
            <a:lvl1pPr>
              <a:defRPr/>
            </a:lvl1pPr>
          </a:lstStyle>
          <a:p>
            <a:r>
              <a:rPr lang="it-IT" smtClean="0"/>
              <a:t>Sezione di Medicina Legale e delle Assicurazioni Dipartimento di Morfologia Umana e Scienze Biomediche "Città Studi"</a:t>
            </a:r>
            <a:endParaRPr lang="it-IT"/>
          </a:p>
        </p:txBody>
      </p:sp>
    </p:spTree>
    <p:extLst>
      <p:ext uri="{BB962C8B-B14F-4D97-AF65-F5344CB8AC3E}">
        <p14:creationId xmlns:p14="http://schemas.microsoft.com/office/powerpoint/2010/main" xmlns="" val="3049036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5.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5.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6.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026" descr="F_PP_sezione"/>
          <p:cNvPicPr>
            <a:picLocks noChangeAspect="1" noChangeArrowheads="1"/>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1027"/>
          <p:cNvSpPr>
            <a:spLocks noGrp="1" noChangeArrowheads="1"/>
          </p:cNvSpPr>
          <p:nvPr>
            <p:ph type="title"/>
          </p:nvPr>
        </p:nvSpPr>
        <p:spPr bwMode="auto">
          <a:xfrm>
            <a:off x="1897063" y="2311400"/>
            <a:ext cx="7772400" cy="7366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smtClean="0"/>
              <a:t>Fare clic per modificare stile</a:t>
            </a:r>
          </a:p>
        </p:txBody>
      </p:sp>
      <p:sp>
        <p:nvSpPr>
          <p:cNvPr id="1028" name="Rectangle 1028"/>
          <p:cNvSpPr>
            <a:spLocks noGrp="1" noChangeArrowheads="1"/>
          </p:cNvSpPr>
          <p:nvPr>
            <p:ph type="body" idx="1"/>
          </p:nvPr>
        </p:nvSpPr>
        <p:spPr bwMode="auto">
          <a:xfrm>
            <a:off x="1916113" y="3048000"/>
            <a:ext cx="7772400" cy="2743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3077" name="Rectangle 1029"/>
          <p:cNvSpPr>
            <a:spLocks noGrp="1" noChangeArrowheads="1"/>
          </p:cNvSpPr>
          <p:nvPr>
            <p:ph type="ftr" sz="quarter" idx="3"/>
          </p:nvPr>
        </p:nvSpPr>
        <p:spPr bwMode="auto">
          <a:xfrm>
            <a:off x="3886200" y="6343650"/>
            <a:ext cx="4572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defRPr sz="1000" smtClean="0">
                <a:solidFill>
                  <a:srgbClr val="071B50"/>
                </a:solidFill>
                <a:latin typeface="+mn-lt"/>
                <a:ea typeface="ＭＳ Ｐゴシック" pitchFamily="96" charset="-128"/>
                <a:cs typeface="+mn-cs"/>
              </a:defRPr>
            </a:lvl1pPr>
          </a:lstStyle>
          <a:p>
            <a:r>
              <a:rPr lang="it-IT"/>
              <a:t>Sezione di Medicina Legale e delle Assicurazioni Dipartimento di Morfologia Umana e Scienze Biomediche "Città Studi"</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fontAlgn="base" hangingPunct="1">
        <a:spcBef>
          <a:spcPct val="0"/>
        </a:spcBef>
        <a:spcAft>
          <a:spcPct val="0"/>
        </a:spcAft>
        <a:defRPr sz="3200">
          <a:solidFill>
            <a:srgbClr val="424242"/>
          </a:solidFill>
          <a:latin typeface="+mj-lt"/>
          <a:ea typeface="+mj-ea"/>
          <a:cs typeface="+mj-cs"/>
        </a:defRPr>
      </a:lvl1pPr>
      <a:lvl2pPr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2pPr>
      <a:lvl3pPr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3pPr>
      <a:lvl4pPr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4pPr>
      <a:lvl5pPr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5pPr>
      <a:lvl6pPr marL="457200"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6pPr>
      <a:lvl7pPr marL="914400"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7pPr>
      <a:lvl8pPr marL="1371600"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8pPr>
      <a:lvl9pPr marL="1828800"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9pPr>
    </p:titleStyle>
    <p:bodyStyle>
      <a:lvl1pPr marL="342900" indent="-342900" algn="l" rtl="0" eaLnBrk="1" fontAlgn="base" hangingPunct="1">
        <a:spcBef>
          <a:spcPct val="20000"/>
        </a:spcBef>
        <a:spcAft>
          <a:spcPct val="0"/>
        </a:spcAft>
        <a:defRPr i="1">
          <a:solidFill>
            <a:srgbClr val="424242"/>
          </a:solidFill>
          <a:latin typeface="+mn-lt"/>
          <a:ea typeface="+mn-ea"/>
          <a:cs typeface="+mn-cs"/>
        </a:defRPr>
      </a:lvl1pPr>
      <a:lvl2pPr marL="742950" indent="-285750" algn="l" rtl="0" eaLnBrk="1" fontAlgn="base" hangingPunct="1">
        <a:spcBef>
          <a:spcPct val="20000"/>
        </a:spcBef>
        <a:spcAft>
          <a:spcPct val="0"/>
        </a:spcAft>
        <a:defRPr sz="1400">
          <a:solidFill>
            <a:srgbClr val="424242"/>
          </a:solidFill>
          <a:latin typeface="+mn-lt"/>
          <a:ea typeface="+mn-ea"/>
        </a:defRPr>
      </a:lvl2pPr>
      <a:lvl3pPr marL="1143000" indent="-228600" algn="l" rtl="0" eaLnBrk="1" fontAlgn="base" hangingPunct="1">
        <a:spcBef>
          <a:spcPct val="20000"/>
        </a:spcBef>
        <a:spcAft>
          <a:spcPct val="0"/>
        </a:spcAft>
        <a:buChar char="•"/>
        <a:defRPr sz="1400">
          <a:solidFill>
            <a:srgbClr val="424242"/>
          </a:solidFill>
          <a:latin typeface="+mn-lt"/>
          <a:ea typeface="+mn-ea"/>
        </a:defRPr>
      </a:lvl3pPr>
      <a:lvl4pPr marL="1600200" indent="-228600" algn="l" rtl="0" eaLnBrk="1" fontAlgn="base" hangingPunct="1">
        <a:spcBef>
          <a:spcPct val="20000"/>
        </a:spcBef>
        <a:spcAft>
          <a:spcPct val="0"/>
        </a:spcAft>
        <a:buChar char="–"/>
        <a:defRPr sz="1400">
          <a:solidFill>
            <a:srgbClr val="424242"/>
          </a:solidFill>
          <a:latin typeface="+mn-lt"/>
          <a:ea typeface="+mn-ea"/>
        </a:defRPr>
      </a:lvl4pPr>
      <a:lvl5pPr marL="2057400" indent="-228600" algn="l" rtl="0" eaLnBrk="1" fontAlgn="base" hangingPunct="1">
        <a:spcBef>
          <a:spcPct val="20000"/>
        </a:spcBef>
        <a:spcAft>
          <a:spcPct val="0"/>
        </a:spcAft>
        <a:buChar char="»"/>
        <a:defRPr sz="1400">
          <a:solidFill>
            <a:srgbClr val="424242"/>
          </a:solidFill>
          <a:latin typeface="+mn-lt"/>
          <a:ea typeface="+mn-ea"/>
        </a:defRPr>
      </a:lvl5pPr>
      <a:lvl6pPr marL="2514600" indent="-228600" algn="l" rtl="0" eaLnBrk="1" fontAlgn="base" hangingPunct="1">
        <a:spcBef>
          <a:spcPct val="20000"/>
        </a:spcBef>
        <a:spcAft>
          <a:spcPct val="0"/>
        </a:spcAft>
        <a:buChar char="»"/>
        <a:defRPr sz="1400">
          <a:solidFill>
            <a:srgbClr val="424242"/>
          </a:solidFill>
          <a:latin typeface="+mn-lt"/>
          <a:ea typeface="+mn-ea"/>
        </a:defRPr>
      </a:lvl6pPr>
      <a:lvl7pPr marL="2971800" indent="-228600" algn="l" rtl="0" eaLnBrk="1" fontAlgn="base" hangingPunct="1">
        <a:spcBef>
          <a:spcPct val="20000"/>
        </a:spcBef>
        <a:spcAft>
          <a:spcPct val="0"/>
        </a:spcAft>
        <a:buChar char="»"/>
        <a:defRPr sz="1400">
          <a:solidFill>
            <a:srgbClr val="424242"/>
          </a:solidFill>
          <a:latin typeface="+mn-lt"/>
          <a:ea typeface="+mn-ea"/>
        </a:defRPr>
      </a:lvl7pPr>
      <a:lvl8pPr marL="3429000" indent="-228600" algn="l" rtl="0" eaLnBrk="1" fontAlgn="base" hangingPunct="1">
        <a:spcBef>
          <a:spcPct val="20000"/>
        </a:spcBef>
        <a:spcAft>
          <a:spcPct val="0"/>
        </a:spcAft>
        <a:buChar char="»"/>
        <a:defRPr sz="1400">
          <a:solidFill>
            <a:srgbClr val="424242"/>
          </a:solidFill>
          <a:latin typeface="+mn-lt"/>
          <a:ea typeface="+mn-ea"/>
        </a:defRPr>
      </a:lvl8pPr>
      <a:lvl9pPr marL="3886200" indent="-228600" algn="l" rtl="0" eaLnBrk="1" fontAlgn="base" hangingPunct="1">
        <a:spcBef>
          <a:spcPct val="20000"/>
        </a:spcBef>
        <a:spcAft>
          <a:spcPct val="0"/>
        </a:spcAft>
        <a:buChar char="»"/>
        <a:defRPr sz="1400">
          <a:solidFill>
            <a:srgbClr val="424242"/>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470150" y="23622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stile</a:t>
            </a:r>
          </a:p>
        </p:txBody>
      </p:sp>
      <p:sp>
        <p:nvSpPr>
          <p:cNvPr id="3075" name="Rectangle 3"/>
          <p:cNvSpPr>
            <a:spLocks noGrp="1" noChangeArrowheads="1"/>
          </p:cNvSpPr>
          <p:nvPr>
            <p:ph type="body" idx="1"/>
          </p:nvPr>
        </p:nvSpPr>
        <p:spPr bwMode="auto">
          <a:xfrm>
            <a:off x="2495550" y="3009900"/>
            <a:ext cx="7258050" cy="1181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pic>
        <p:nvPicPr>
          <p:cNvPr id="3076" name="Picture 4" descr="A_barra orizz"/>
          <p:cNvPicPr>
            <a:picLocks noChangeAspect="1" noChangeArrowheads="1"/>
          </p:cNvPicPr>
          <p:nvPr/>
        </p:nvPicPr>
        <p:blipFill>
          <a:blip r:embed="rId13" cstate="print"/>
          <a:srcRect/>
          <a:stretch>
            <a:fillRect/>
          </a:stretch>
        </p:blipFill>
        <p:spPr bwMode="auto">
          <a:xfrm>
            <a:off x="0" y="6261100"/>
            <a:ext cx="9145588" cy="596900"/>
          </a:xfrm>
          <a:prstGeom prst="rect">
            <a:avLst/>
          </a:prstGeom>
          <a:noFill/>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fontAlgn="base" hangingPunct="1">
        <a:spcBef>
          <a:spcPct val="0"/>
        </a:spcBef>
        <a:spcAft>
          <a:spcPct val="0"/>
        </a:spcAft>
        <a:defRPr sz="3200">
          <a:solidFill>
            <a:schemeClr val="bg1"/>
          </a:solidFill>
          <a:latin typeface="+mj-lt"/>
          <a:ea typeface="+mj-ea"/>
          <a:cs typeface="+mj-cs"/>
        </a:defRPr>
      </a:lvl1pPr>
      <a:lvl2pPr algn="l" rtl="0" eaLnBrk="1" fontAlgn="base" hangingPunct="1">
        <a:spcBef>
          <a:spcPct val="0"/>
        </a:spcBef>
        <a:spcAft>
          <a:spcPct val="0"/>
        </a:spcAft>
        <a:defRPr sz="3200">
          <a:solidFill>
            <a:schemeClr val="bg1"/>
          </a:solidFill>
          <a:latin typeface="Trebuchet MS" pitchFamily="96" charset="0"/>
          <a:ea typeface="ＭＳ Ｐゴシック" pitchFamily="96" charset="-128"/>
        </a:defRPr>
      </a:lvl2pPr>
      <a:lvl3pPr algn="l" rtl="0" eaLnBrk="1" fontAlgn="base" hangingPunct="1">
        <a:spcBef>
          <a:spcPct val="0"/>
        </a:spcBef>
        <a:spcAft>
          <a:spcPct val="0"/>
        </a:spcAft>
        <a:defRPr sz="3200">
          <a:solidFill>
            <a:schemeClr val="bg1"/>
          </a:solidFill>
          <a:latin typeface="Trebuchet MS" pitchFamily="96" charset="0"/>
          <a:ea typeface="ＭＳ Ｐゴシック" pitchFamily="96" charset="-128"/>
        </a:defRPr>
      </a:lvl3pPr>
      <a:lvl4pPr algn="l" rtl="0" eaLnBrk="1" fontAlgn="base" hangingPunct="1">
        <a:spcBef>
          <a:spcPct val="0"/>
        </a:spcBef>
        <a:spcAft>
          <a:spcPct val="0"/>
        </a:spcAft>
        <a:defRPr sz="3200">
          <a:solidFill>
            <a:schemeClr val="bg1"/>
          </a:solidFill>
          <a:latin typeface="Trebuchet MS" pitchFamily="96" charset="0"/>
          <a:ea typeface="ＭＳ Ｐゴシック" pitchFamily="96" charset="-128"/>
        </a:defRPr>
      </a:lvl4pPr>
      <a:lvl5pPr algn="l" rtl="0" eaLnBrk="1" fontAlgn="base" hangingPunct="1">
        <a:spcBef>
          <a:spcPct val="0"/>
        </a:spcBef>
        <a:spcAft>
          <a:spcPct val="0"/>
        </a:spcAft>
        <a:defRPr sz="3200">
          <a:solidFill>
            <a:schemeClr val="bg1"/>
          </a:solidFill>
          <a:latin typeface="Trebuchet MS" pitchFamily="96" charset="0"/>
          <a:ea typeface="ＭＳ Ｐゴシック" pitchFamily="96" charset="-128"/>
        </a:defRPr>
      </a:lvl5pPr>
      <a:lvl6pPr marL="457200" algn="l" rtl="0" eaLnBrk="1" fontAlgn="base" hangingPunct="1">
        <a:spcBef>
          <a:spcPct val="0"/>
        </a:spcBef>
        <a:spcAft>
          <a:spcPct val="0"/>
        </a:spcAft>
        <a:defRPr sz="3200">
          <a:solidFill>
            <a:schemeClr val="bg1"/>
          </a:solidFill>
          <a:latin typeface="Trebuchet MS" pitchFamily="96" charset="0"/>
          <a:ea typeface="ＭＳ Ｐゴシック" pitchFamily="96" charset="-128"/>
        </a:defRPr>
      </a:lvl6pPr>
      <a:lvl7pPr marL="914400" algn="l" rtl="0" eaLnBrk="1" fontAlgn="base" hangingPunct="1">
        <a:spcBef>
          <a:spcPct val="0"/>
        </a:spcBef>
        <a:spcAft>
          <a:spcPct val="0"/>
        </a:spcAft>
        <a:defRPr sz="3200">
          <a:solidFill>
            <a:schemeClr val="bg1"/>
          </a:solidFill>
          <a:latin typeface="Trebuchet MS" pitchFamily="96" charset="0"/>
          <a:ea typeface="ＭＳ Ｐゴシック" pitchFamily="96" charset="-128"/>
        </a:defRPr>
      </a:lvl7pPr>
      <a:lvl8pPr marL="1371600" algn="l" rtl="0" eaLnBrk="1" fontAlgn="base" hangingPunct="1">
        <a:spcBef>
          <a:spcPct val="0"/>
        </a:spcBef>
        <a:spcAft>
          <a:spcPct val="0"/>
        </a:spcAft>
        <a:defRPr sz="3200">
          <a:solidFill>
            <a:schemeClr val="bg1"/>
          </a:solidFill>
          <a:latin typeface="Trebuchet MS" pitchFamily="96" charset="0"/>
          <a:ea typeface="ＭＳ Ｐゴシック" pitchFamily="96" charset="-128"/>
        </a:defRPr>
      </a:lvl8pPr>
      <a:lvl9pPr marL="1828800" algn="l" rtl="0" eaLnBrk="1" fontAlgn="base" hangingPunct="1">
        <a:spcBef>
          <a:spcPct val="0"/>
        </a:spcBef>
        <a:spcAft>
          <a:spcPct val="0"/>
        </a:spcAft>
        <a:defRPr sz="3200">
          <a:solidFill>
            <a:schemeClr val="bg1"/>
          </a:solidFill>
          <a:latin typeface="Trebuchet MS" pitchFamily="96" charset="0"/>
          <a:ea typeface="ＭＳ Ｐゴシック" pitchFamily="96" charset="-128"/>
        </a:defRPr>
      </a:lvl9pPr>
    </p:titleStyle>
    <p:bodyStyle>
      <a:lvl1pPr marL="342900" indent="-342900" algn="l" rtl="0" eaLnBrk="1" fontAlgn="base" hangingPunct="1">
        <a:spcBef>
          <a:spcPct val="20000"/>
        </a:spcBef>
        <a:spcAft>
          <a:spcPct val="0"/>
        </a:spcAft>
        <a:defRPr i="1">
          <a:solidFill>
            <a:schemeClr val="bg1"/>
          </a:solidFill>
          <a:latin typeface="+mn-lt"/>
          <a:ea typeface="+mn-ea"/>
          <a:cs typeface="+mn-cs"/>
        </a:defRPr>
      </a:lvl1pPr>
      <a:lvl2pPr marL="742950" indent="-285750" algn="l" rtl="0" eaLnBrk="1" fontAlgn="base" hangingPunct="1">
        <a:spcBef>
          <a:spcPct val="20000"/>
        </a:spcBef>
        <a:spcAft>
          <a:spcPct val="0"/>
        </a:spcAft>
        <a:defRPr sz="1400">
          <a:solidFill>
            <a:schemeClr val="bg1"/>
          </a:solidFill>
          <a:latin typeface="+mn-lt"/>
          <a:ea typeface="+mn-ea"/>
        </a:defRPr>
      </a:lvl2pPr>
      <a:lvl3pPr marL="1143000" indent="-228600" algn="l" rtl="0" eaLnBrk="1" fontAlgn="base" hangingPunct="1">
        <a:spcBef>
          <a:spcPct val="20000"/>
        </a:spcBef>
        <a:spcAft>
          <a:spcPct val="0"/>
        </a:spcAft>
        <a:buChar char="•"/>
        <a:defRPr sz="1400">
          <a:solidFill>
            <a:schemeClr val="bg1"/>
          </a:solidFill>
          <a:latin typeface="+mn-lt"/>
          <a:ea typeface="+mn-ea"/>
        </a:defRPr>
      </a:lvl3pPr>
      <a:lvl4pPr marL="1600200" indent="-228600" algn="l" rtl="0" eaLnBrk="1" fontAlgn="base" hangingPunct="1">
        <a:spcBef>
          <a:spcPct val="20000"/>
        </a:spcBef>
        <a:spcAft>
          <a:spcPct val="0"/>
        </a:spcAft>
        <a:buChar char="–"/>
        <a:defRPr sz="1400">
          <a:solidFill>
            <a:schemeClr val="bg1"/>
          </a:solidFill>
          <a:latin typeface="+mn-lt"/>
          <a:ea typeface="+mn-ea"/>
        </a:defRPr>
      </a:lvl4pPr>
      <a:lvl5pPr marL="2057400" indent="-228600" algn="l" rtl="0" eaLnBrk="1" fontAlgn="base" hangingPunct="1">
        <a:spcBef>
          <a:spcPct val="20000"/>
        </a:spcBef>
        <a:spcAft>
          <a:spcPct val="0"/>
        </a:spcAft>
        <a:buChar char="»"/>
        <a:defRPr sz="1400">
          <a:solidFill>
            <a:schemeClr val="bg1"/>
          </a:solidFill>
          <a:latin typeface="+mn-lt"/>
          <a:ea typeface="+mn-ea"/>
        </a:defRPr>
      </a:lvl5pPr>
      <a:lvl6pPr marL="2514600" indent="-228600" algn="l" rtl="0" eaLnBrk="1" fontAlgn="base" hangingPunct="1">
        <a:spcBef>
          <a:spcPct val="20000"/>
        </a:spcBef>
        <a:spcAft>
          <a:spcPct val="0"/>
        </a:spcAft>
        <a:buChar char="»"/>
        <a:defRPr sz="1400">
          <a:solidFill>
            <a:schemeClr val="bg1"/>
          </a:solidFill>
          <a:latin typeface="+mn-lt"/>
          <a:ea typeface="+mn-ea"/>
        </a:defRPr>
      </a:lvl6pPr>
      <a:lvl7pPr marL="2971800" indent="-228600" algn="l" rtl="0" eaLnBrk="1" fontAlgn="base" hangingPunct="1">
        <a:spcBef>
          <a:spcPct val="20000"/>
        </a:spcBef>
        <a:spcAft>
          <a:spcPct val="0"/>
        </a:spcAft>
        <a:buChar char="»"/>
        <a:defRPr sz="1400">
          <a:solidFill>
            <a:schemeClr val="bg1"/>
          </a:solidFill>
          <a:latin typeface="+mn-lt"/>
          <a:ea typeface="+mn-ea"/>
        </a:defRPr>
      </a:lvl7pPr>
      <a:lvl8pPr marL="3429000" indent="-228600" algn="l" rtl="0" eaLnBrk="1" fontAlgn="base" hangingPunct="1">
        <a:spcBef>
          <a:spcPct val="20000"/>
        </a:spcBef>
        <a:spcAft>
          <a:spcPct val="0"/>
        </a:spcAft>
        <a:buChar char="»"/>
        <a:defRPr sz="1400">
          <a:solidFill>
            <a:schemeClr val="bg1"/>
          </a:solidFill>
          <a:latin typeface="+mn-lt"/>
          <a:ea typeface="+mn-ea"/>
        </a:defRPr>
      </a:lvl8pPr>
      <a:lvl9pPr marL="3886200" indent="-228600" algn="l" rtl="0" eaLnBrk="1" fontAlgn="base" hangingPunct="1">
        <a:spcBef>
          <a:spcPct val="20000"/>
        </a:spcBef>
        <a:spcAft>
          <a:spcPct val="0"/>
        </a:spcAft>
        <a:buChar char="»"/>
        <a:defRPr sz="1400">
          <a:solidFill>
            <a:schemeClr val="bg1"/>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pic>
        <p:nvPicPr>
          <p:cNvPr id="8194" name="Picture 2" descr="A_barra orizz"/>
          <p:cNvPicPr>
            <a:picLocks noChangeAspect="1" noChangeArrowheads="1"/>
          </p:cNvPicPr>
          <p:nvPr/>
        </p:nvPicPr>
        <p:blipFill>
          <a:blip r:embed="rId14" cstate="print"/>
          <a:srcRect/>
          <a:stretch>
            <a:fillRect/>
          </a:stretch>
        </p:blipFill>
        <p:spPr bwMode="auto">
          <a:xfrm>
            <a:off x="0" y="6261100"/>
            <a:ext cx="9145588" cy="596900"/>
          </a:xfrm>
          <a:prstGeom prst="rect">
            <a:avLst/>
          </a:prstGeom>
          <a:noFill/>
        </p:spPr>
      </p:pic>
      <p:sp>
        <p:nvSpPr>
          <p:cNvPr id="8195" name="Rectangle 3"/>
          <p:cNvSpPr>
            <a:spLocks noGrp="1" noChangeArrowheads="1"/>
          </p:cNvSpPr>
          <p:nvPr>
            <p:ph type="title"/>
          </p:nvPr>
        </p:nvSpPr>
        <p:spPr bwMode="auto">
          <a:xfrm>
            <a:off x="419100" y="44450"/>
            <a:ext cx="77724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stile</a:t>
            </a:r>
          </a:p>
        </p:txBody>
      </p:sp>
      <p:sp>
        <p:nvSpPr>
          <p:cNvPr id="8196" name="Rectangle 4"/>
          <p:cNvSpPr>
            <a:spLocks noGrp="1" noChangeArrowheads="1"/>
          </p:cNvSpPr>
          <p:nvPr>
            <p:ph type="body" idx="1"/>
          </p:nvPr>
        </p:nvSpPr>
        <p:spPr bwMode="auto">
          <a:xfrm>
            <a:off x="76200" y="1339850"/>
            <a:ext cx="8077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8197" name="Rectangle 5"/>
          <p:cNvSpPr>
            <a:spLocks noGrp="1" noChangeArrowheads="1"/>
          </p:cNvSpPr>
          <p:nvPr>
            <p:ph type="ftr" sz="quarter" idx="3"/>
          </p:nvPr>
        </p:nvSpPr>
        <p:spPr bwMode="auto">
          <a:xfrm>
            <a:off x="457200" y="6324600"/>
            <a:ext cx="39624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000">
                <a:solidFill>
                  <a:schemeClr val="bg1"/>
                </a:solidFill>
                <a:latin typeface="+mn-lt"/>
              </a:defRPr>
            </a:lvl1pPr>
          </a:lstStyle>
          <a:p>
            <a:r>
              <a:rPr lang="it-IT"/>
              <a:t>Piè di pagina: spazio libero per eventuale                                                               nome struttura o altro</a:t>
            </a:r>
            <a:endParaRPr lang="it-IT" sz="1400"/>
          </a:p>
        </p:txBody>
      </p:sp>
      <p:sp>
        <p:nvSpPr>
          <p:cNvPr id="8198" name="Line 6"/>
          <p:cNvSpPr>
            <a:spLocks noChangeShapeType="1"/>
          </p:cNvSpPr>
          <p:nvPr/>
        </p:nvSpPr>
        <p:spPr bwMode="auto">
          <a:xfrm>
            <a:off x="0" y="914400"/>
            <a:ext cx="9144000" cy="0"/>
          </a:xfrm>
          <a:prstGeom prst="line">
            <a:avLst/>
          </a:prstGeom>
          <a:noFill/>
          <a:ln w="9525">
            <a:solidFill>
              <a:srgbClr val="172171"/>
            </a:solidFill>
            <a:round/>
            <a:headEnd/>
            <a:tailEnd/>
          </a:ln>
        </p:spPr>
        <p:txBody>
          <a:bodyPr wrap="none" anchor="ctr"/>
          <a:lstStyle/>
          <a:p>
            <a:endParaRPr lang="it-IT"/>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rtl="0" eaLnBrk="1" fontAlgn="base" hangingPunct="1">
        <a:spcBef>
          <a:spcPct val="0"/>
        </a:spcBef>
        <a:spcAft>
          <a:spcPct val="0"/>
        </a:spcAft>
        <a:defRPr sz="2800" b="1">
          <a:solidFill>
            <a:srgbClr val="071B50"/>
          </a:solidFill>
          <a:latin typeface="+mj-lt"/>
          <a:ea typeface="+mj-ea"/>
          <a:cs typeface="+mj-cs"/>
        </a:defRPr>
      </a:lvl1pPr>
      <a:lvl2pPr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2pPr>
      <a:lvl3pPr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3pPr>
      <a:lvl4pPr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4pPr>
      <a:lvl5pPr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5pPr>
      <a:lvl6pPr marL="457200"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6pPr>
      <a:lvl7pPr marL="914400"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7pPr>
      <a:lvl8pPr marL="1371600"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8pPr>
      <a:lvl9pPr marL="1828800"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9pPr>
    </p:titleStyle>
    <p:bodyStyle>
      <a:lvl1pPr marL="342900" indent="-342900" algn="l" rtl="0" eaLnBrk="1" fontAlgn="base" hangingPunct="1">
        <a:spcBef>
          <a:spcPct val="20000"/>
        </a:spcBef>
        <a:spcAft>
          <a:spcPct val="0"/>
        </a:spcAft>
        <a:buChar char="•"/>
        <a:defRPr sz="2400">
          <a:solidFill>
            <a:srgbClr val="424242"/>
          </a:solidFill>
          <a:latin typeface="+mn-lt"/>
          <a:ea typeface="+mn-ea"/>
          <a:cs typeface="+mn-cs"/>
        </a:defRPr>
      </a:lvl1pPr>
      <a:lvl2pPr marL="742950" indent="-285750" algn="l" rtl="0" eaLnBrk="1" fontAlgn="base" hangingPunct="1">
        <a:spcBef>
          <a:spcPct val="20000"/>
        </a:spcBef>
        <a:spcAft>
          <a:spcPct val="0"/>
        </a:spcAft>
        <a:buChar char="–"/>
        <a:defRPr sz="2000">
          <a:solidFill>
            <a:srgbClr val="424242"/>
          </a:solidFill>
          <a:latin typeface="+mn-lt"/>
          <a:ea typeface="+mn-ea"/>
        </a:defRPr>
      </a:lvl2pPr>
      <a:lvl3pPr marL="1143000" indent="-228600" algn="l" rtl="0" eaLnBrk="1" fontAlgn="base" hangingPunct="1">
        <a:spcBef>
          <a:spcPct val="20000"/>
        </a:spcBef>
        <a:spcAft>
          <a:spcPct val="0"/>
        </a:spcAft>
        <a:buChar char="•"/>
        <a:defRPr>
          <a:solidFill>
            <a:srgbClr val="424242"/>
          </a:solidFill>
          <a:latin typeface="+mn-lt"/>
          <a:ea typeface="+mn-ea"/>
        </a:defRPr>
      </a:lvl3pPr>
      <a:lvl4pPr marL="1600200" indent="-228600" algn="l" rtl="0" eaLnBrk="1" fontAlgn="base" hangingPunct="1">
        <a:spcBef>
          <a:spcPct val="20000"/>
        </a:spcBef>
        <a:spcAft>
          <a:spcPct val="0"/>
        </a:spcAft>
        <a:buChar char="–"/>
        <a:defRPr sz="1600">
          <a:solidFill>
            <a:srgbClr val="424242"/>
          </a:solidFill>
          <a:latin typeface="+mn-lt"/>
          <a:ea typeface="+mn-ea"/>
        </a:defRPr>
      </a:lvl4pPr>
      <a:lvl5pPr marL="2057400" indent="-228600" algn="l" rtl="0" eaLnBrk="1" fontAlgn="base" hangingPunct="1">
        <a:spcBef>
          <a:spcPct val="20000"/>
        </a:spcBef>
        <a:spcAft>
          <a:spcPct val="0"/>
        </a:spcAft>
        <a:buChar char="»"/>
        <a:defRPr sz="1600">
          <a:solidFill>
            <a:srgbClr val="424242"/>
          </a:solidFill>
          <a:latin typeface="+mn-lt"/>
          <a:ea typeface="+mn-ea"/>
        </a:defRPr>
      </a:lvl5pPr>
      <a:lvl6pPr marL="2514600" indent="-228600" algn="l" rtl="0" eaLnBrk="1" fontAlgn="base" hangingPunct="1">
        <a:spcBef>
          <a:spcPct val="20000"/>
        </a:spcBef>
        <a:spcAft>
          <a:spcPct val="0"/>
        </a:spcAft>
        <a:buChar char="»"/>
        <a:defRPr sz="1600">
          <a:solidFill>
            <a:srgbClr val="424242"/>
          </a:solidFill>
          <a:latin typeface="+mn-lt"/>
          <a:ea typeface="+mn-ea"/>
        </a:defRPr>
      </a:lvl6pPr>
      <a:lvl7pPr marL="2971800" indent="-228600" algn="l" rtl="0" eaLnBrk="1" fontAlgn="base" hangingPunct="1">
        <a:spcBef>
          <a:spcPct val="20000"/>
        </a:spcBef>
        <a:spcAft>
          <a:spcPct val="0"/>
        </a:spcAft>
        <a:buChar char="»"/>
        <a:defRPr sz="1600">
          <a:solidFill>
            <a:srgbClr val="424242"/>
          </a:solidFill>
          <a:latin typeface="+mn-lt"/>
          <a:ea typeface="+mn-ea"/>
        </a:defRPr>
      </a:lvl7pPr>
      <a:lvl8pPr marL="3429000" indent="-228600" algn="l" rtl="0" eaLnBrk="1" fontAlgn="base" hangingPunct="1">
        <a:spcBef>
          <a:spcPct val="20000"/>
        </a:spcBef>
        <a:spcAft>
          <a:spcPct val="0"/>
        </a:spcAft>
        <a:buChar char="»"/>
        <a:defRPr sz="1600">
          <a:solidFill>
            <a:srgbClr val="424242"/>
          </a:solidFill>
          <a:latin typeface="+mn-lt"/>
          <a:ea typeface="+mn-ea"/>
        </a:defRPr>
      </a:lvl8pPr>
      <a:lvl9pPr marL="3886200" indent="-228600" algn="l" rtl="0" eaLnBrk="1" fontAlgn="base" hangingPunct="1">
        <a:spcBef>
          <a:spcPct val="20000"/>
        </a:spcBef>
        <a:spcAft>
          <a:spcPct val="0"/>
        </a:spcAft>
        <a:buChar char="»"/>
        <a:defRPr sz="1600">
          <a:solidFill>
            <a:srgbClr val="424242"/>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869950" y="44450"/>
            <a:ext cx="7772400" cy="106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stile</a:t>
            </a:r>
          </a:p>
        </p:txBody>
      </p:sp>
      <p:sp>
        <p:nvSpPr>
          <p:cNvPr id="9219" name="Rectangle 3"/>
          <p:cNvSpPr>
            <a:spLocks noGrp="1" noChangeArrowheads="1"/>
          </p:cNvSpPr>
          <p:nvPr>
            <p:ph type="body" idx="1"/>
          </p:nvPr>
        </p:nvSpPr>
        <p:spPr bwMode="auto">
          <a:xfrm>
            <a:off x="533400" y="1333500"/>
            <a:ext cx="83820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9220" name="Line 4"/>
          <p:cNvSpPr>
            <a:spLocks noChangeShapeType="1"/>
          </p:cNvSpPr>
          <p:nvPr/>
        </p:nvSpPr>
        <p:spPr bwMode="auto">
          <a:xfrm>
            <a:off x="914400" y="914400"/>
            <a:ext cx="8229600" cy="0"/>
          </a:xfrm>
          <a:prstGeom prst="line">
            <a:avLst/>
          </a:prstGeom>
          <a:noFill/>
          <a:ln w="9525">
            <a:solidFill>
              <a:srgbClr val="172171"/>
            </a:solidFill>
            <a:round/>
            <a:headEnd/>
            <a:tailEnd/>
          </a:ln>
        </p:spPr>
        <p:txBody>
          <a:bodyPr wrap="none" anchor="ctr"/>
          <a:lstStyle/>
          <a:p>
            <a:endParaRPr lang="it-IT"/>
          </a:p>
        </p:txBody>
      </p:sp>
      <p:pic>
        <p:nvPicPr>
          <p:cNvPr id="9221" name="Picture 5" descr="A_barra_Vert"/>
          <p:cNvPicPr>
            <a:picLocks noChangeAspect="1" noChangeArrowheads="1"/>
          </p:cNvPicPr>
          <p:nvPr/>
        </p:nvPicPr>
        <p:blipFill>
          <a:blip r:embed="rId14" cstate="print"/>
          <a:srcRect/>
          <a:stretch>
            <a:fillRect/>
          </a:stretch>
        </p:blipFill>
        <p:spPr bwMode="auto">
          <a:xfrm>
            <a:off x="0" y="0"/>
            <a:ext cx="596900" cy="6859588"/>
          </a:xfrm>
          <a:prstGeom prst="rect">
            <a:avLst/>
          </a:prstGeom>
          <a:noFill/>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fontAlgn="base" hangingPunct="1">
        <a:spcBef>
          <a:spcPct val="0"/>
        </a:spcBef>
        <a:spcAft>
          <a:spcPct val="0"/>
        </a:spcAft>
        <a:defRPr sz="2800" b="1">
          <a:solidFill>
            <a:srgbClr val="071B50"/>
          </a:solidFill>
          <a:latin typeface="+mj-lt"/>
          <a:ea typeface="+mj-ea"/>
          <a:cs typeface="+mj-cs"/>
        </a:defRPr>
      </a:lvl1pPr>
      <a:lvl2pPr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2pPr>
      <a:lvl3pPr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3pPr>
      <a:lvl4pPr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4pPr>
      <a:lvl5pPr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5pPr>
      <a:lvl6pPr marL="457200"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6pPr>
      <a:lvl7pPr marL="914400"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7pPr>
      <a:lvl8pPr marL="1371600"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8pPr>
      <a:lvl9pPr marL="1828800" algn="l" rtl="0" eaLnBrk="1" fontAlgn="base" hangingPunct="1">
        <a:spcBef>
          <a:spcPct val="0"/>
        </a:spcBef>
        <a:spcAft>
          <a:spcPct val="0"/>
        </a:spcAft>
        <a:defRPr sz="2800" b="1">
          <a:solidFill>
            <a:srgbClr val="071B50"/>
          </a:solidFill>
          <a:latin typeface="Trebuchet MS" pitchFamily="96" charset="0"/>
          <a:ea typeface="ＭＳ Ｐゴシック" pitchFamily="96" charset="-128"/>
        </a:defRPr>
      </a:lvl9pPr>
    </p:titleStyle>
    <p:bodyStyle>
      <a:lvl1pPr marL="342900" indent="-342900" algn="l" rtl="0" eaLnBrk="1" fontAlgn="base" hangingPunct="1">
        <a:spcBef>
          <a:spcPct val="20000"/>
        </a:spcBef>
        <a:spcAft>
          <a:spcPct val="0"/>
        </a:spcAft>
        <a:buChar char="•"/>
        <a:defRPr sz="2400">
          <a:solidFill>
            <a:srgbClr val="424242"/>
          </a:solidFill>
          <a:latin typeface="+mn-lt"/>
          <a:ea typeface="+mn-ea"/>
          <a:cs typeface="+mn-cs"/>
        </a:defRPr>
      </a:lvl1pPr>
      <a:lvl2pPr marL="742950" indent="-285750" algn="l" rtl="0" eaLnBrk="1" fontAlgn="base" hangingPunct="1">
        <a:spcBef>
          <a:spcPct val="20000"/>
        </a:spcBef>
        <a:spcAft>
          <a:spcPct val="0"/>
        </a:spcAft>
        <a:buChar char="–"/>
        <a:defRPr sz="2000">
          <a:solidFill>
            <a:srgbClr val="424242"/>
          </a:solidFill>
          <a:latin typeface="+mn-lt"/>
          <a:ea typeface="+mn-ea"/>
        </a:defRPr>
      </a:lvl2pPr>
      <a:lvl3pPr marL="1143000" indent="-228600" algn="l" rtl="0" eaLnBrk="1" fontAlgn="base" hangingPunct="1">
        <a:spcBef>
          <a:spcPct val="20000"/>
        </a:spcBef>
        <a:spcAft>
          <a:spcPct val="0"/>
        </a:spcAft>
        <a:buChar char="•"/>
        <a:defRPr>
          <a:solidFill>
            <a:srgbClr val="424242"/>
          </a:solidFill>
          <a:latin typeface="+mn-lt"/>
          <a:ea typeface="+mn-ea"/>
        </a:defRPr>
      </a:lvl3pPr>
      <a:lvl4pPr marL="1600200" indent="-228600" algn="l" rtl="0" eaLnBrk="1" fontAlgn="base" hangingPunct="1">
        <a:spcBef>
          <a:spcPct val="20000"/>
        </a:spcBef>
        <a:spcAft>
          <a:spcPct val="0"/>
        </a:spcAft>
        <a:buChar char="–"/>
        <a:defRPr sz="1600">
          <a:solidFill>
            <a:srgbClr val="424242"/>
          </a:solidFill>
          <a:latin typeface="+mn-lt"/>
          <a:ea typeface="+mn-ea"/>
        </a:defRPr>
      </a:lvl4pPr>
      <a:lvl5pPr marL="2057400" indent="-228600" algn="l" rtl="0" eaLnBrk="1" fontAlgn="base" hangingPunct="1">
        <a:spcBef>
          <a:spcPct val="20000"/>
        </a:spcBef>
        <a:spcAft>
          <a:spcPct val="0"/>
        </a:spcAft>
        <a:buChar char="»"/>
        <a:defRPr sz="1600">
          <a:solidFill>
            <a:srgbClr val="424242"/>
          </a:solidFill>
          <a:latin typeface="+mn-lt"/>
          <a:ea typeface="+mn-ea"/>
        </a:defRPr>
      </a:lvl5pPr>
      <a:lvl6pPr marL="2514600" indent="-228600" algn="l" rtl="0" eaLnBrk="1" fontAlgn="base" hangingPunct="1">
        <a:spcBef>
          <a:spcPct val="20000"/>
        </a:spcBef>
        <a:spcAft>
          <a:spcPct val="0"/>
        </a:spcAft>
        <a:buChar char="»"/>
        <a:defRPr sz="1600">
          <a:solidFill>
            <a:srgbClr val="424242"/>
          </a:solidFill>
          <a:latin typeface="+mn-lt"/>
          <a:ea typeface="+mn-ea"/>
        </a:defRPr>
      </a:lvl6pPr>
      <a:lvl7pPr marL="2971800" indent="-228600" algn="l" rtl="0" eaLnBrk="1" fontAlgn="base" hangingPunct="1">
        <a:spcBef>
          <a:spcPct val="20000"/>
        </a:spcBef>
        <a:spcAft>
          <a:spcPct val="0"/>
        </a:spcAft>
        <a:buChar char="»"/>
        <a:defRPr sz="1600">
          <a:solidFill>
            <a:srgbClr val="424242"/>
          </a:solidFill>
          <a:latin typeface="+mn-lt"/>
          <a:ea typeface="+mn-ea"/>
        </a:defRPr>
      </a:lvl7pPr>
      <a:lvl8pPr marL="3429000" indent="-228600" algn="l" rtl="0" eaLnBrk="1" fontAlgn="base" hangingPunct="1">
        <a:spcBef>
          <a:spcPct val="20000"/>
        </a:spcBef>
        <a:spcAft>
          <a:spcPct val="0"/>
        </a:spcAft>
        <a:buChar char="»"/>
        <a:defRPr sz="1600">
          <a:solidFill>
            <a:srgbClr val="424242"/>
          </a:solidFill>
          <a:latin typeface="+mn-lt"/>
          <a:ea typeface="+mn-ea"/>
        </a:defRPr>
      </a:lvl8pPr>
      <a:lvl9pPr marL="3886200" indent="-228600" algn="l" rtl="0" eaLnBrk="1" fontAlgn="base" hangingPunct="1">
        <a:spcBef>
          <a:spcPct val="20000"/>
        </a:spcBef>
        <a:spcAft>
          <a:spcPct val="0"/>
        </a:spcAft>
        <a:buChar char="»"/>
        <a:defRPr sz="1600">
          <a:solidFill>
            <a:srgbClr val="424242"/>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026" descr="F_PP_sezione"/>
          <p:cNvPicPr>
            <a:picLocks noChangeAspect="1" noChangeArrowheads="1"/>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1027"/>
          <p:cNvSpPr>
            <a:spLocks noGrp="1" noChangeArrowheads="1"/>
          </p:cNvSpPr>
          <p:nvPr>
            <p:ph type="title"/>
          </p:nvPr>
        </p:nvSpPr>
        <p:spPr bwMode="auto">
          <a:xfrm>
            <a:off x="1897063" y="2311400"/>
            <a:ext cx="7772400" cy="7366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smtClean="0"/>
              <a:t>Fare clic per modificare stile</a:t>
            </a:r>
          </a:p>
        </p:txBody>
      </p:sp>
      <p:sp>
        <p:nvSpPr>
          <p:cNvPr id="1028" name="Rectangle 1028"/>
          <p:cNvSpPr>
            <a:spLocks noGrp="1" noChangeArrowheads="1"/>
          </p:cNvSpPr>
          <p:nvPr>
            <p:ph type="body" idx="1"/>
          </p:nvPr>
        </p:nvSpPr>
        <p:spPr bwMode="auto">
          <a:xfrm>
            <a:off x="1916113" y="3048000"/>
            <a:ext cx="7772400" cy="2743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3077" name="Rectangle 1029"/>
          <p:cNvSpPr>
            <a:spLocks noGrp="1" noChangeArrowheads="1"/>
          </p:cNvSpPr>
          <p:nvPr>
            <p:ph type="ftr" sz="quarter" idx="3"/>
          </p:nvPr>
        </p:nvSpPr>
        <p:spPr bwMode="auto">
          <a:xfrm>
            <a:off x="3886200" y="6343650"/>
            <a:ext cx="4572000" cy="457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defRPr sz="1000" smtClean="0">
                <a:solidFill>
                  <a:srgbClr val="071B50"/>
                </a:solidFill>
                <a:latin typeface="+mn-lt"/>
                <a:ea typeface="ＭＳ Ｐゴシック" pitchFamily="96" charset="-128"/>
                <a:cs typeface="+mn-cs"/>
              </a:defRPr>
            </a:lvl1pPr>
          </a:lstStyle>
          <a:p>
            <a:r>
              <a:rPr lang="it-IT"/>
              <a:t>Sezione di Medicina Legale e delle Assicurazioni Dipartimento di Morfologia Umana e Scienze Biomediche "Città Studi"</a:t>
            </a: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dt="0"/>
  <p:txStyles>
    <p:titleStyle>
      <a:lvl1pPr algn="l" rtl="0" eaLnBrk="1" fontAlgn="base" hangingPunct="1">
        <a:spcBef>
          <a:spcPct val="0"/>
        </a:spcBef>
        <a:spcAft>
          <a:spcPct val="0"/>
        </a:spcAft>
        <a:defRPr sz="3200">
          <a:solidFill>
            <a:srgbClr val="424242"/>
          </a:solidFill>
          <a:latin typeface="+mj-lt"/>
          <a:ea typeface="+mj-ea"/>
          <a:cs typeface="+mj-cs"/>
        </a:defRPr>
      </a:lvl1pPr>
      <a:lvl2pPr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2pPr>
      <a:lvl3pPr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3pPr>
      <a:lvl4pPr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4pPr>
      <a:lvl5pPr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5pPr>
      <a:lvl6pPr marL="457200"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6pPr>
      <a:lvl7pPr marL="914400"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7pPr>
      <a:lvl8pPr marL="1371600"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8pPr>
      <a:lvl9pPr marL="1828800" algn="l" rtl="0" eaLnBrk="1" fontAlgn="base" hangingPunct="1">
        <a:spcBef>
          <a:spcPct val="0"/>
        </a:spcBef>
        <a:spcAft>
          <a:spcPct val="0"/>
        </a:spcAft>
        <a:defRPr sz="3200">
          <a:solidFill>
            <a:srgbClr val="424242"/>
          </a:solidFill>
          <a:latin typeface="Trebuchet MS" pitchFamily="96" charset="0"/>
          <a:ea typeface="ＭＳ Ｐゴシック" pitchFamily="96" charset="-128"/>
        </a:defRPr>
      </a:lvl9pPr>
    </p:titleStyle>
    <p:bodyStyle>
      <a:lvl1pPr marL="342900" indent="-342900" algn="l" rtl="0" eaLnBrk="1" fontAlgn="base" hangingPunct="1">
        <a:spcBef>
          <a:spcPct val="20000"/>
        </a:spcBef>
        <a:spcAft>
          <a:spcPct val="0"/>
        </a:spcAft>
        <a:defRPr i="1">
          <a:solidFill>
            <a:srgbClr val="424242"/>
          </a:solidFill>
          <a:latin typeface="+mn-lt"/>
          <a:ea typeface="+mn-ea"/>
          <a:cs typeface="+mn-cs"/>
        </a:defRPr>
      </a:lvl1pPr>
      <a:lvl2pPr marL="742950" indent="-285750" algn="l" rtl="0" eaLnBrk="1" fontAlgn="base" hangingPunct="1">
        <a:spcBef>
          <a:spcPct val="20000"/>
        </a:spcBef>
        <a:spcAft>
          <a:spcPct val="0"/>
        </a:spcAft>
        <a:defRPr sz="1400">
          <a:solidFill>
            <a:srgbClr val="424242"/>
          </a:solidFill>
          <a:latin typeface="+mn-lt"/>
          <a:ea typeface="+mn-ea"/>
        </a:defRPr>
      </a:lvl2pPr>
      <a:lvl3pPr marL="1143000" indent="-228600" algn="l" rtl="0" eaLnBrk="1" fontAlgn="base" hangingPunct="1">
        <a:spcBef>
          <a:spcPct val="20000"/>
        </a:spcBef>
        <a:spcAft>
          <a:spcPct val="0"/>
        </a:spcAft>
        <a:buChar char="•"/>
        <a:defRPr sz="1400">
          <a:solidFill>
            <a:srgbClr val="424242"/>
          </a:solidFill>
          <a:latin typeface="+mn-lt"/>
          <a:ea typeface="+mn-ea"/>
        </a:defRPr>
      </a:lvl3pPr>
      <a:lvl4pPr marL="1600200" indent="-228600" algn="l" rtl="0" eaLnBrk="1" fontAlgn="base" hangingPunct="1">
        <a:spcBef>
          <a:spcPct val="20000"/>
        </a:spcBef>
        <a:spcAft>
          <a:spcPct val="0"/>
        </a:spcAft>
        <a:buChar char="–"/>
        <a:defRPr sz="1400">
          <a:solidFill>
            <a:srgbClr val="424242"/>
          </a:solidFill>
          <a:latin typeface="+mn-lt"/>
          <a:ea typeface="+mn-ea"/>
        </a:defRPr>
      </a:lvl4pPr>
      <a:lvl5pPr marL="2057400" indent="-228600" algn="l" rtl="0" eaLnBrk="1" fontAlgn="base" hangingPunct="1">
        <a:spcBef>
          <a:spcPct val="20000"/>
        </a:spcBef>
        <a:spcAft>
          <a:spcPct val="0"/>
        </a:spcAft>
        <a:buChar char="»"/>
        <a:defRPr sz="1400">
          <a:solidFill>
            <a:srgbClr val="424242"/>
          </a:solidFill>
          <a:latin typeface="+mn-lt"/>
          <a:ea typeface="+mn-ea"/>
        </a:defRPr>
      </a:lvl5pPr>
      <a:lvl6pPr marL="2514600" indent="-228600" algn="l" rtl="0" eaLnBrk="1" fontAlgn="base" hangingPunct="1">
        <a:spcBef>
          <a:spcPct val="20000"/>
        </a:spcBef>
        <a:spcAft>
          <a:spcPct val="0"/>
        </a:spcAft>
        <a:buChar char="»"/>
        <a:defRPr sz="1400">
          <a:solidFill>
            <a:srgbClr val="424242"/>
          </a:solidFill>
          <a:latin typeface="+mn-lt"/>
          <a:ea typeface="+mn-ea"/>
        </a:defRPr>
      </a:lvl6pPr>
      <a:lvl7pPr marL="2971800" indent="-228600" algn="l" rtl="0" eaLnBrk="1" fontAlgn="base" hangingPunct="1">
        <a:spcBef>
          <a:spcPct val="20000"/>
        </a:spcBef>
        <a:spcAft>
          <a:spcPct val="0"/>
        </a:spcAft>
        <a:buChar char="»"/>
        <a:defRPr sz="1400">
          <a:solidFill>
            <a:srgbClr val="424242"/>
          </a:solidFill>
          <a:latin typeface="+mn-lt"/>
          <a:ea typeface="+mn-ea"/>
        </a:defRPr>
      </a:lvl7pPr>
      <a:lvl8pPr marL="3429000" indent="-228600" algn="l" rtl="0" eaLnBrk="1" fontAlgn="base" hangingPunct="1">
        <a:spcBef>
          <a:spcPct val="20000"/>
        </a:spcBef>
        <a:spcAft>
          <a:spcPct val="0"/>
        </a:spcAft>
        <a:buChar char="»"/>
        <a:defRPr sz="1400">
          <a:solidFill>
            <a:srgbClr val="424242"/>
          </a:solidFill>
          <a:latin typeface="+mn-lt"/>
          <a:ea typeface="+mn-ea"/>
        </a:defRPr>
      </a:lvl8pPr>
      <a:lvl9pPr marL="3886200" indent="-228600" algn="l" rtl="0" eaLnBrk="1" fontAlgn="base" hangingPunct="1">
        <a:spcBef>
          <a:spcPct val="20000"/>
        </a:spcBef>
        <a:spcAft>
          <a:spcPct val="0"/>
        </a:spcAft>
        <a:buChar char="»"/>
        <a:defRPr sz="1400">
          <a:solidFill>
            <a:srgbClr val="424242"/>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13.xml"/><Relationship Id="rId4" Type="http://schemas.openxmlformats.org/officeDocument/2006/relationships/image" Target="../media/image8.png"/></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6.xml"/></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6.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60920" y="3429000"/>
            <a:ext cx="8559552" cy="1380728"/>
          </a:xfrm>
        </p:spPr>
        <p:txBody>
          <a:bodyPr/>
          <a:lstStyle/>
          <a:p>
            <a:pPr algn="ctr"/>
            <a:r>
              <a:rPr lang="it-IT" sz="4000" b="1" dirty="0" smtClean="0">
                <a:solidFill>
                  <a:schemeClr val="accent6">
                    <a:lumMod val="50000"/>
                  </a:schemeClr>
                </a:solidFill>
                <a:effectLst>
                  <a:outerShdw blurRad="38100" dist="38100" dir="2700000" algn="tl">
                    <a:srgbClr val="000000">
                      <a:alpha val="43137"/>
                    </a:srgbClr>
                  </a:outerShdw>
                </a:effectLst>
                <a:latin typeface="Calibri" pitchFamily="34" charset="0"/>
                <a:cs typeface="Calibri" pitchFamily="34" charset="0"/>
              </a:rPr>
              <a:t>L’ORGANIZZAZIONE AZIENDALE OSPEDALIERA </a:t>
            </a:r>
          </a:p>
        </p:txBody>
      </p:sp>
      <p:sp>
        <p:nvSpPr>
          <p:cNvPr id="3" name="Sottotitolo 2"/>
          <p:cNvSpPr>
            <a:spLocks noGrp="1"/>
          </p:cNvSpPr>
          <p:nvPr>
            <p:ph type="subTitle" idx="1"/>
          </p:nvPr>
        </p:nvSpPr>
        <p:spPr>
          <a:xfrm>
            <a:off x="5292080" y="5589240"/>
            <a:ext cx="3528392" cy="504056"/>
          </a:xfrm>
        </p:spPr>
        <p:txBody>
          <a:bodyPr/>
          <a:lstStyle/>
          <a:p>
            <a:pPr algn="ctr"/>
            <a:r>
              <a:rPr lang="it-IT" dirty="0" smtClean="0">
                <a:solidFill>
                  <a:schemeClr val="accent6">
                    <a:lumMod val="50000"/>
                  </a:schemeClr>
                </a:solidFill>
              </a:rPr>
              <a:t>Dott.ssa Francesca Mobilia</a:t>
            </a:r>
          </a:p>
        </p:txBody>
      </p:sp>
      <p:sp>
        <p:nvSpPr>
          <p:cNvPr id="5" name="Rettangolo 4"/>
          <p:cNvSpPr/>
          <p:nvPr/>
        </p:nvSpPr>
        <p:spPr>
          <a:xfrm>
            <a:off x="504056" y="2276872"/>
            <a:ext cx="7956376" cy="707886"/>
          </a:xfrm>
          <a:prstGeom prst="rect">
            <a:avLst/>
          </a:prstGeom>
        </p:spPr>
        <p:txBody>
          <a:bodyPr wrap="square">
            <a:spAutoFit/>
          </a:bodyPr>
          <a:lstStyle/>
          <a:p>
            <a:pPr algn="ctr"/>
            <a:r>
              <a:rPr lang="it-IT" sz="1200" b="1" i="1" dirty="0" smtClean="0"/>
              <a:t>08.03.2013 - 2°Workshop semestrale per il mondo assicurativo</a:t>
            </a:r>
          </a:p>
          <a:p>
            <a:pPr algn="ctr"/>
            <a:r>
              <a:rPr lang="it-IT" sz="1600" b="1" i="1" dirty="0" smtClean="0">
                <a:solidFill>
                  <a:srgbClr val="FF0000"/>
                </a:solidFill>
                <a:effectLst>
                  <a:outerShdw blurRad="38100" dist="38100" dir="2700000" algn="tl">
                    <a:srgbClr val="000000">
                      <a:alpha val="43137"/>
                    </a:srgbClr>
                  </a:outerShdw>
                </a:effectLst>
              </a:rPr>
              <a:t>ASSICURARE I MEDICI E LA SANITÀ È ANCORA POSSIBILE?</a:t>
            </a:r>
          </a:p>
          <a:p>
            <a:pPr algn="ctr"/>
            <a:r>
              <a:rPr lang="it-IT" sz="1200" dirty="0" smtClean="0"/>
              <a:t> </a:t>
            </a:r>
            <a:r>
              <a:rPr lang="it-IT" sz="1100" i="1" dirty="0" smtClean="0"/>
              <a:t>Approfondimenti con gli esperti  alla luce della Legge “</a:t>
            </a:r>
            <a:r>
              <a:rPr lang="it-IT" sz="1100" i="1" dirty="0" err="1" smtClean="0"/>
              <a:t>Balduzzi</a:t>
            </a:r>
            <a:r>
              <a:rPr lang="it-IT" sz="1100" i="1" dirty="0" smtClean="0"/>
              <a:t>”  e della recente sentenza  della Cassazione n.268/2013</a:t>
            </a:r>
          </a:p>
        </p:txBody>
      </p:sp>
      <p:pic>
        <p:nvPicPr>
          <p:cNvPr id="1026"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251520" y="5445224"/>
            <a:ext cx="3672000" cy="780300"/>
          </a:xfrm>
          <a:prstGeom prst="rect">
            <a:avLst/>
          </a:prstGeom>
          <a:gradFill>
            <a:gsLst>
              <a:gs pos="0">
                <a:schemeClr val="accent6">
                  <a:lumMod val="75000"/>
                </a:schemeClr>
              </a:gs>
              <a:gs pos="100000">
                <a:srgbClr val="2A2A86"/>
              </a:gs>
            </a:gsLst>
          </a:gradFill>
          <a:ln>
            <a:noFill/>
          </a:ln>
          <a:effectLst>
            <a:outerShdw blurRad="44450" dist="27940" dir="5400000" algn="ctr">
              <a:srgbClr val="000000">
                <a:alpha val="32000"/>
              </a:srgbClr>
            </a:outerShdw>
            <a:softEdge rad="12700"/>
          </a:effectLst>
          <a:scene3d>
            <a:camera prst="orthographicFront">
              <a:rot lat="0" lon="0" rev="0"/>
            </a:camera>
            <a:lightRig rig="soft" dir="t"/>
          </a:scene3d>
          <a:sp3d>
            <a:bevelT w="50800" h="50800"/>
          </a:sp3d>
        </p:spPr>
        <p:style>
          <a:lnRef idx="0">
            <a:schemeClr val="accent3"/>
          </a:lnRef>
          <a:fillRef idx="1003">
            <a:schemeClr val="dk2"/>
          </a:fillRef>
          <a:effectRef idx="3">
            <a:schemeClr val="accent3"/>
          </a:effectRef>
          <a:fontRef idx="minor">
            <a:schemeClr val="lt1"/>
          </a:fontRef>
        </p:style>
      </p:pic>
    </p:spTree>
    <p:extLst>
      <p:ext uri="{BB962C8B-B14F-4D97-AF65-F5344CB8AC3E}">
        <p14:creationId xmlns:p14="http://schemas.microsoft.com/office/powerpoint/2010/main" xmlns="" val="16748094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764704"/>
          </a:xfrm>
        </p:spPr>
        <p:txBody>
          <a:bodyPr/>
          <a:lstStyle/>
          <a:p>
            <a:pPr algn="ctr"/>
            <a:r>
              <a:rPr lang="it-IT" sz="1800" b="1" cap="small" dirty="0" smtClean="0">
                <a:solidFill>
                  <a:srgbClr val="C00000"/>
                </a:solidFill>
              </a:rPr>
              <a:t>Excursus Normativo sulla organizzazione del Servizio </a:t>
            </a:r>
            <a:r>
              <a:rPr lang="it-IT" sz="1800" b="1" cap="small" dirty="0">
                <a:solidFill>
                  <a:srgbClr val="C00000"/>
                </a:solidFill>
              </a:rPr>
              <a:t>Sanitario Nazionale </a:t>
            </a:r>
            <a:r>
              <a:rPr lang="it-IT" sz="1800" b="1" cap="small" dirty="0" smtClean="0">
                <a:solidFill>
                  <a:srgbClr val="C00000"/>
                </a:solidFill>
              </a:rPr>
              <a:t>italiano</a:t>
            </a:r>
            <a:endParaRPr lang="it-IT" sz="1800" dirty="0">
              <a:solidFill>
                <a:srgbClr val="C00000"/>
              </a:solidFill>
            </a:endParaRPr>
          </a:p>
        </p:txBody>
      </p:sp>
      <p:sp>
        <p:nvSpPr>
          <p:cNvPr id="3" name="Segnaposto contenuto 2"/>
          <p:cNvSpPr>
            <a:spLocks noGrp="1"/>
          </p:cNvSpPr>
          <p:nvPr>
            <p:ph idx="1"/>
          </p:nvPr>
        </p:nvSpPr>
        <p:spPr>
          <a:xfrm>
            <a:off x="251520" y="908720"/>
            <a:ext cx="8640960" cy="1080120"/>
          </a:xfrm>
        </p:spPr>
        <p:txBody>
          <a:bodyPr/>
          <a:lstStyle/>
          <a:p>
            <a:pPr algn="ctr"/>
            <a:r>
              <a:rPr lang="it-IT" sz="2000" b="1" u="sng" cap="small" dirty="0" smtClean="0">
                <a:solidFill>
                  <a:schemeClr val="tx1"/>
                </a:solidFill>
              </a:rPr>
              <a:t>Terza </a:t>
            </a:r>
            <a:r>
              <a:rPr lang="it-IT" sz="2000" b="1" u="sng" cap="small" dirty="0">
                <a:solidFill>
                  <a:schemeClr val="tx1"/>
                </a:solidFill>
              </a:rPr>
              <a:t>Riforma Sanitaria</a:t>
            </a:r>
            <a:r>
              <a:rPr lang="it-IT" sz="2000" b="1" dirty="0" smtClean="0">
                <a:solidFill>
                  <a:schemeClr val="tx1"/>
                </a:solidFill>
              </a:rPr>
              <a:t>: </a:t>
            </a:r>
          </a:p>
          <a:p>
            <a:pPr algn="ctr"/>
            <a:r>
              <a:rPr lang="it-IT" dirty="0" err="1" smtClean="0">
                <a:solidFill>
                  <a:srgbClr val="C00000"/>
                </a:solidFill>
                <a:effectLst>
                  <a:outerShdw blurRad="38100" dist="38100" dir="2700000" algn="tl">
                    <a:srgbClr val="000000">
                      <a:alpha val="43137"/>
                    </a:srgbClr>
                  </a:outerShdw>
                </a:effectLst>
              </a:rPr>
              <a:t>D.Lgs</a:t>
            </a:r>
            <a:r>
              <a:rPr lang="it-IT" dirty="0" smtClean="0">
                <a:solidFill>
                  <a:srgbClr val="C00000"/>
                </a:solidFill>
                <a:effectLst>
                  <a:outerShdw blurRad="38100" dist="38100" dir="2700000" algn="tl">
                    <a:srgbClr val="000000">
                      <a:alpha val="43137"/>
                    </a:srgbClr>
                  </a:outerShdw>
                </a:effectLst>
              </a:rPr>
              <a:t> n.229/1999  recante le “norme per la razionalizzazione del Servizio Sanitario Nazionale” (</a:t>
            </a:r>
            <a:r>
              <a:rPr lang="it-IT" dirty="0" err="1" smtClean="0">
                <a:solidFill>
                  <a:srgbClr val="C00000"/>
                </a:solidFill>
                <a:effectLst>
                  <a:outerShdw blurRad="38100" dist="38100" dir="2700000" algn="tl">
                    <a:srgbClr val="000000">
                      <a:alpha val="43137"/>
                    </a:srgbClr>
                  </a:outerShdw>
                </a:effectLst>
              </a:rPr>
              <a:t>Riforma-ter</a:t>
            </a:r>
            <a:r>
              <a:rPr lang="it-IT" dirty="0" smtClean="0">
                <a:solidFill>
                  <a:srgbClr val="C00000"/>
                </a:solidFill>
                <a:effectLst>
                  <a:outerShdw blurRad="38100" dist="38100" dir="2700000" algn="tl">
                    <a:srgbClr val="000000">
                      <a:alpha val="43137"/>
                    </a:srgbClr>
                  </a:outerShdw>
                </a:effectLst>
              </a:rPr>
              <a:t> o “Riforma Bindi”) </a:t>
            </a:r>
          </a:p>
        </p:txBody>
      </p:sp>
      <p:pic>
        <p:nvPicPr>
          <p:cNvPr id="2050"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11" name="CasellaDiTesto 10"/>
          <p:cNvSpPr txBox="1"/>
          <p:nvPr/>
        </p:nvSpPr>
        <p:spPr>
          <a:xfrm>
            <a:off x="539552" y="2602066"/>
            <a:ext cx="7848872" cy="2339102"/>
          </a:xfrm>
          <a:prstGeom prst="rect">
            <a:avLst/>
          </a:prstGeom>
          <a:noFill/>
        </p:spPr>
        <p:txBody>
          <a:bodyPr wrap="square" rtlCol="0">
            <a:spAutoFit/>
          </a:bodyPr>
          <a:lstStyle/>
          <a:p>
            <a:pPr marL="176213" indent="-176213" algn="just">
              <a:spcAft>
                <a:spcPts val="2400"/>
              </a:spcAft>
              <a:buFontTx/>
              <a:buChar char="-"/>
            </a:pPr>
            <a:r>
              <a:rPr lang="it-IT" dirty="0" smtClean="0">
                <a:solidFill>
                  <a:srgbClr val="000000"/>
                </a:solidFill>
              </a:rPr>
              <a:t>Alle Aziende è riconosciuta </a:t>
            </a:r>
            <a:r>
              <a:rPr lang="it-IT" i="1" dirty="0" smtClean="0">
                <a:solidFill>
                  <a:srgbClr val="000000"/>
                </a:solidFill>
              </a:rPr>
              <a:t>“[…] </a:t>
            </a:r>
            <a:r>
              <a:rPr lang="it-IT" b="1" i="1" dirty="0" smtClean="0">
                <a:solidFill>
                  <a:srgbClr val="000000"/>
                </a:solidFill>
              </a:rPr>
              <a:t>personalità giuridica pubblica e autonomia imprenditoriale</a:t>
            </a:r>
            <a:r>
              <a:rPr lang="it-IT" i="1" dirty="0" smtClean="0">
                <a:solidFill>
                  <a:srgbClr val="000000"/>
                </a:solidFill>
              </a:rPr>
              <a:t> […]</a:t>
            </a:r>
            <a:r>
              <a:rPr lang="it-IT" dirty="0" smtClean="0">
                <a:solidFill>
                  <a:srgbClr val="000000"/>
                </a:solidFill>
              </a:rPr>
              <a:t>” </a:t>
            </a:r>
            <a:r>
              <a:rPr lang="it-IT" sz="1400" dirty="0" smtClean="0">
                <a:solidFill>
                  <a:srgbClr val="000000"/>
                </a:solidFill>
              </a:rPr>
              <a:t>(art 3, comma 1bis)</a:t>
            </a:r>
            <a:endParaRPr lang="it-IT" dirty="0" smtClean="0">
              <a:solidFill>
                <a:srgbClr val="000000"/>
              </a:solidFill>
            </a:endParaRPr>
          </a:p>
          <a:p>
            <a:pPr marL="176213" indent="-176213" algn="just">
              <a:spcAft>
                <a:spcPts val="2400"/>
              </a:spcAft>
              <a:buFontTx/>
              <a:buChar char="-"/>
            </a:pPr>
            <a:r>
              <a:rPr lang="it-IT" dirty="0" smtClean="0">
                <a:solidFill>
                  <a:srgbClr val="000000"/>
                </a:solidFill>
              </a:rPr>
              <a:t>Definizione dei criteri di identificazione dei </a:t>
            </a:r>
            <a:r>
              <a:rPr lang="it-IT" b="1" dirty="0" err="1" smtClean="0">
                <a:solidFill>
                  <a:srgbClr val="000000"/>
                </a:solidFill>
              </a:rPr>
              <a:t>L.E.A.</a:t>
            </a:r>
            <a:r>
              <a:rPr lang="it-IT" dirty="0" smtClean="0">
                <a:solidFill>
                  <a:srgbClr val="000000"/>
                </a:solidFill>
              </a:rPr>
              <a:t> </a:t>
            </a:r>
            <a:r>
              <a:rPr lang="it-IT" sz="1600" dirty="0" smtClean="0">
                <a:solidFill>
                  <a:srgbClr val="000000"/>
                </a:solidFill>
              </a:rPr>
              <a:t>(individuati succ. nel DPCM. 29.11.2001), </a:t>
            </a:r>
            <a:r>
              <a:rPr lang="it-IT" dirty="0" smtClean="0"/>
              <a:t>Livelli Essenziali d’Assistenza, ovvero “</a:t>
            </a:r>
            <a:r>
              <a:rPr lang="it-IT" i="1" dirty="0" smtClean="0"/>
              <a:t>le prestazioni di assistenza sanitaria garantite dal Servizio Sanitario Nazionale</a:t>
            </a:r>
            <a:r>
              <a:rPr lang="it-IT" dirty="0" smtClean="0"/>
              <a:t>” </a:t>
            </a:r>
            <a:r>
              <a:rPr lang="it-IT" dirty="0" smtClean="0">
                <a:sym typeface="Symbol"/>
              </a:rPr>
              <a:t> è </a:t>
            </a:r>
            <a:r>
              <a:rPr lang="it-IT" dirty="0" smtClean="0"/>
              <a:t>demandato ad ogni singola Regione il compito di dare attuazione ai </a:t>
            </a:r>
            <a:r>
              <a:rPr lang="it-IT" dirty="0" err="1" smtClean="0"/>
              <a:t>L.E.A.</a:t>
            </a:r>
            <a:r>
              <a:rPr lang="it-IT" dirty="0" smtClean="0"/>
              <a:t> con propri provvedimenti</a:t>
            </a:r>
            <a:endParaRPr lang="it-IT" dirty="0" smtClean="0">
              <a:solidFill>
                <a:srgbClr val="000000"/>
              </a:solidFill>
            </a:endParaRPr>
          </a:p>
        </p:txBody>
      </p:sp>
    </p:spTree>
    <p:extLst>
      <p:ext uri="{BB962C8B-B14F-4D97-AF65-F5344CB8AC3E}">
        <p14:creationId xmlns:p14="http://schemas.microsoft.com/office/powerpoint/2010/main" xmlns="" val="29219377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764704"/>
          </a:xfrm>
        </p:spPr>
        <p:txBody>
          <a:bodyPr/>
          <a:lstStyle/>
          <a:p>
            <a:pPr algn="ctr"/>
            <a:r>
              <a:rPr lang="it-IT" sz="1800" b="1" cap="small" dirty="0" smtClean="0">
                <a:solidFill>
                  <a:srgbClr val="C00000"/>
                </a:solidFill>
              </a:rPr>
              <a:t>Excursus Normativo sulla organizzazione del Servizio </a:t>
            </a:r>
            <a:r>
              <a:rPr lang="it-IT" sz="1800" b="1" cap="small" dirty="0">
                <a:solidFill>
                  <a:srgbClr val="C00000"/>
                </a:solidFill>
              </a:rPr>
              <a:t>Sanitario Nazionale </a:t>
            </a:r>
            <a:r>
              <a:rPr lang="it-IT" sz="1800" b="1" cap="small" dirty="0" smtClean="0">
                <a:solidFill>
                  <a:srgbClr val="C00000"/>
                </a:solidFill>
              </a:rPr>
              <a:t>italiano</a:t>
            </a:r>
            <a:endParaRPr lang="it-IT" sz="1800" dirty="0">
              <a:solidFill>
                <a:srgbClr val="C00000"/>
              </a:solidFill>
            </a:endParaRPr>
          </a:p>
        </p:txBody>
      </p:sp>
      <p:sp>
        <p:nvSpPr>
          <p:cNvPr id="3" name="Segnaposto contenuto 2"/>
          <p:cNvSpPr>
            <a:spLocks noGrp="1"/>
          </p:cNvSpPr>
          <p:nvPr>
            <p:ph idx="1"/>
          </p:nvPr>
        </p:nvSpPr>
        <p:spPr>
          <a:xfrm>
            <a:off x="251520" y="908720"/>
            <a:ext cx="8640960" cy="1080120"/>
          </a:xfrm>
        </p:spPr>
        <p:txBody>
          <a:bodyPr/>
          <a:lstStyle/>
          <a:p>
            <a:pPr algn="ctr"/>
            <a:r>
              <a:rPr lang="it-IT" sz="2000" b="1" u="sng" cap="small" dirty="0" smtClean="0">
                <a:solidFill>
                  <a:schemeClr val="tx1"/>
                </a:solidFill>
              </a:rPr>
              <a:t>Terza </a:t>
            </a:r>
            <a:r>
              <a:rPr lang="it-IT" sz="2000" b="1" u="sng" cap="small" dirty="0">
                <a:solidFill>
                  <a:schemeClr val="tx1"/>
                </a:solidFill>
              </a:rPr>
              <a:t>Riforma Sanitaria</a:t>
            </a:r>
            <a:r>
              <a:rPr lang="it-IT" sz="2000" b="1" dirty="0" smtClean="0">
                <a:solidFill>
                  <a:schemeClr val="tx1"/>
                </a:solidFill>
              </a:rPr>
              <a:t>: </a:t>
            </a:r>
          </a:p>
          <a:p>
            <a:pPr algn="ctr"/>
            <a:r>
              <a:rPr lang="it-IT" dirty="0" err="1" smtClean="0">
                <a:solidFill>
                  <a:srgbClr val="C00000"/>
                </a:solidFill>
                <a:effectLst>
                  <a:outerShdw blurRad="38100" dist="38100" dir="2700000" algn="tl">
                    <a:srgbClr val="000000">
                      <a:alpha val="43137"/>
                    </a:srgbClr>
                  </a:outerShdw>
                </a:effectLst>
              </a:rPr>
              <a:t>D.Lgs</a:t>
            </a:r>
            <a:r>
              <a:rPr lang="it-IT" dirty="0" smtClean="0">
                <a:solidFill>
                  <a:srgbClr val="C00000"/>
                </a:solidFill>
                <a:effectLst>
                  <a:outerShdw blurRad="38100" dist="38100" dir="2700000" algn="tl">
                    <a:srgbClr val="000000">
                      <a:alpha val="43137"/>
                    </a:srgbClr>
                  </a:outerShdw>
                </a:effectLst>
              </a:rPr>
              <a:t> n.229/1999  recante le “norme per la razionalizzazione del Servizio Sanitario Nazionale” (</a:t>
            </a:r>
            <a:r>
              <a:rPr lang="it-IT" dirty="0" err="1" smtClean="0">
                <a:solidFill>
                  <a:srgbClr val="C00000"/>
                </a:solidFill>
                <a:effectLst>
                  <a:outerShdw blurRad="38100" dist="38100" dir="2700000" algn="tl">
                    <a:srgbClr val="000000">
                      <a:alpha val="43137"/>
                    </a:srgbClr>
                  </a:outerShdw>
                </a:effectLst>
              </a:rPr>
              <a:t>Riforma-ter</a:t>
            </a:r>
            <a:r>
              <a:rPr lang="it-IT" dirty="0" smtClean="0">
                <a:solidFill>
                  <a:srgbClr val="C00000"/>
                </a:solidFill>
                <a:effectLst>
                  <a:outerShdw blurRad="38100" dist="38100" dir="2700000" algn="tl">
                    <a:srgbClr val="000000">
                      <a:alpha val="43137"/>
                    </a:srgbClr>
                  </a:outerShdw>
                </a:effectLst>
              </a:rPr>
              <a:t> o “Riforma Bindi”) </a:t>
            </a:r>
          </a:p>
        </p:txBody>
      </p:sp>
      <p:pic>
        <p:nvPicPr>
          <p:cNvPr id="2050"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11" name="CasellaDiTesto 10"/>
          <p:cNvSpPr txBox="1"/>
          <p:nvPr/>
        </p:nvSpPr>
        <p:spPr>
          <a:xfrm>
            <a:off x="323528" y="1988840"/>
            <a:ext cx="8568952" cy="4001095"/>
          </a:xfrm>
          <a:prstGeom prst="rect">
            <a:avLst/>
          </a:prstGeom>
          <a:noFill/>
        </p:spPr>
        <p:txBody>
          <a:bodyPr wrap="square" rtlCol="0">
            <a:spAutoFit/>
          </a:bodyPr>
          <a:lstStyle/>
          <a:p>
            <a:pPr marL="176213" indent="-176213" algn="ctr"/>
            <a:r>
              <a:rPr lang="it-IT" sz="2000" b="1" dirty="0" smtClean="0">
                <a:solidFill>
                  <a:srgbClr val="000000"/>
                </a:solidFill>
                <a:sym typeface="Symbol"/>
              </a:rPr>
              <a:t>Atto Aziendale</a:t>
            </a:r>
          </a:p>
          <a:p>
            <a:pPr marL="176213" indent="-176213" algn="just">
              <a:spcAft>
                <a:spcPts val="2400"/>
              </a:spcAft>
              <a:buFontTx/>
              <a:buChar char="-"/>
            </a:pPr>
            <a:r>
              <a:rPr lang="it-IT" dirty="0" smtClean="0">
                <a:solidFill>
                  <a:srgbClr val="000000"/>
                </a:solidFill>
                <a:sym typeface="Symbol"/>
              </a:rPr>
              <a:t>atto di diritto privato, è strumento di organizzazione e disciplina delle Aziende, che hanno l’obbligo di uniformare e dirigere la propria attività </a:t>
            </a:r>
            <a:r>
              <a:rPr lang="it-IT" i="1" dirty="0" smtClean="0">
                <a:solidFill>
                  <a:srgbClr val="000000"/>
                </a:solidFill>
              </a:rPr>
              <a:t>“[…] a criteri di efficacia, efficienza, economicità, e sono tenute al rispetto del vincolo di bilancio attraverso l’equilibrio tra costi e ricavi […]</a:t>
            </a:r>
            <a:r>
              <a:rPr lang="it-IT" dirty="0" smtClean="0">
                <a:solidFill>
                  <a:srgbClr val="000000"/>
                </a:solidFill>
              </a:rPr>
              <a:t>” </a:t>
            </a:r>
            <a:r>
              <a:rPr lang="it-IT" sz="1400" dirty="0" smtClean="0">
                <a:solidFill>
                  <a:srgbClr val="000000"/>
                </a:solidFill>
              </a:rPr>
              <a:t>(art. 3, comma 1</a:t>
            </a:r>
            <a:r>
              <a:rPr lang="it-IT" sz="1400" i="1" dirty="0" smtClean="0">
                <a:solidFill>
                  <a:srgbClr val="000000"/>
                </a:solidFill>
              </a:rPr>
              <a:t>ter</a:t>
            </a:r>
            <a:r>
              <a:rPr lang="it-IT" sz="1400" dirty="0" smtClean="0">
                <a:solidFill>
                  <a:srgbClr val="000000"/>
                </a:solidFill>
              </a:rPr>
              <a:t> </a:t>
            </a:r>
            <a:r>
              <a:rPr lang="it-IT" sz="1400" dirty="0" err="1" smtClean="0">
                <a:solidFill>
                  <a:srgbClr val="000000"/>
                </a:solidFill>
              </a:rPr>
              <a:t>D.Lgs</a:t>
            </a:r>
            <a:r>
              <a:rPr lang="it-IT" sz="1400" dirty="0" smtClean="0">
                <a:solidFill>
                  <a:srgbClr val="000000"/>
                </a:solidFill>
              </a:rPr>
              <a:t> n.502/92)</a:t>
            </a:r>
          </a:p>
          <a:p>
            <a:pPr marL="176213" indent="-176213" algn="just">
              <a:spcAft>
                <a:spcPts val="2400"/>
              </a:spcAft>
              <a:buFontTx/>
              <a:buChar char="-"/>
            </a:pPr>
            <a:r>
              <a:rPr lang="it-IT" dirty="0" smtClean="0"/>
              <a:t>è adottato dal Direttore Generale dell’Azienda nel rispetto di principi e criteri stabiliti a livello regionale </a:t>
            </a:r>
            <a:r>
              <a:rPr lang="it-IT" sz="1400" dirty="0" smtClean="0"/>
              <a:t>(Art. 1. </a:t>
            </a:r>
            <a:r>
              <a:rPr lang="it-IT" sz="1400" dirty="0" err="1" smtClean="0"/>
              <a:t>D.Lgs</a:t>
            </a:r>
            <a:r>
              <a:rPr lang="it-IT" sz="1400" dirty="0" smtClean="0"/>
              <a:t> 168/2000: modifica all’</a:t>
            </a:r>
            <a:r>
              <a:rPr lang="it-IT" sz="1400" dirty="0" smtClean="0">
                <a:solidFill>
                  <a:srgbClr val="000000"/>
                </a:solidFill>
              </a:rPr>
              <a:t>art. 3, comma 1</a:t>
            </a:r>
            <a:r>
              <a:rPr lang="it-IT" sz="1400" i="1" dirty="0" smtClean="0">
                <a:solidFill>
                  <a:srgbClr val="000000"/>
                </a:solidFill>
              </a:rPr>
              <a:t>bis</a:t>
            </a:r>
            <a:r>
              <a:rPr lang="it-IT" sz="1400" dirty="0" smtClean="0">
                <a:solidFill>
                  <a:srgbClr val="000000"/>
                </a:solidFill>
              </a:rPr>
              <a:t> </a:t>
            </a:r>
            <a:r>
              <a:rPr lang="it-IT" sz="1400" dirty="0" err="1" smtClean="0">
                <a:solidFill>
                  <a:srgbClr val="000000"/>
                </a:solidFill>
              </a:rPr>
              <a:t>D.Lgs</a:t>
            </a:r>
            <a:r>
              <a:rPr lang="it-IT" sz="1400" dirty="0" smtClean="0">
                <a:solidFill>
                  <a:srgbClr val="000000"/>
                </a:solidFill>
              </a:rPr>
              <a:t> n.502/92 e succ. mod.)</a:t>
            </a:r>
            <a:endParaRPr lang="it-IT" dirty="0" smtClean="0"/>
          </a:p>
          <a:p>
            <a:pPr marL="176213" indent="-176213" algn="just">
              <a:spcAft>
                <a:spcPts val="2400"/>
              </a:spcAft>
              <a:buFontTx/>
              <a:buChar char="-"/>
            </a:pPr>
            <a:r>
              <a:rPr lang="it-IT" dirty="0" smtClean="0"/>
              <a:t>individua, stabilisce e disciplina le attribuzioni ed i compiti dei singoli dirigenti (tra cui Direttore Sanitario, Direttore Amministrativo, Direttori di Unità Operativa)</a:t>
            </a:r>
            <a:endParaRPr lang="it-IT" dirty="0" smtClean="0">
              <a:solidFill>
                <a:srgbClr val="000000"/>
              </a:solidFill>
            </a:endParaRPr>
          </a:p>
        </p:txBody>
      </p:sp>
    </p:spTree>
    <p:extLst>
      <p:ext uri="{BB962C8B-B14F-4D97-AF65-F5344CB8AC3E}">
        <p14:creationId xmlns:p14="http://schemas.microsoft.com/office/powerpoint/2010/main" xmlns="" val="29219377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764704"/>
          </a:xfrm>
        </p:spPr>
        <p:txBody>
          <a:bodyPr/>
          <a:lstStyle/>
          <a:p>
            <a:pPr algn="ctr"/>
            <a:r>
              <a:rPr lang="it-IT" sz="1800" b="1" cap="small" dirty="0" smtClean="0">
                <a:solidFill>
                  <a:srgbClr val="C00000"/>
                </a:solidFill>
              </a:rPr>
              <a:t>Excursus Normativo sulla organizzazione del Servizio </a:t>
            </a:r>
            <a:r>
              <a:rPr lang="it-IT" sz="1800" b="1" cap="small" dirty="0">
                <a:solidFill>
                  <a:srgbClr val="C00000"/>
                </a:solidFill>
              </a:rPr>
              <a:t>Sanitario Nazionale </a:t>
            </a:r>
            <a:r>
              <a:rPr lang="it-IT" sz="1800" b="1" cap="small" dirty="0" smtClean="0">
                <a:solidFill>
                  <a:srgbClr val="C00000"/>
                </a:solidFill>
              </a:rPr>
              <a:t>italiano</a:t>
            </a:r>
            <a:endParaRPr lang="it-IT" sz="1800" dirty="0">
              <a:solidFill>
                <a:srgbClr val="C00000"/>
              </a:solidFill>
            </a:endParaRPr>
          </a:p>
        </p:txBody>
      </p:sp>
      <p:sp>
        <p:nvSpPr>
          <p:cNvPr id="3" name="Segnaposto contenuto 2"/>
          <p:cNvSpPr>
            <a:spLocks noGrp="1"/>
          </p:cNvSpPr>
          <p:nvPr>
            <p:ph idx="1"/>
          </p:nvPr>
        </p:nvSpPr>
        <p:spPr>
          <a:xfrm>
            <a:off x="251520" y="620688"/>
            <a:ext cx="8640960" cy="1080120"/>
          </a:xfrm>
        </p:spPr>
        <p:txBody>
          <a:bodyPr/>
          <a:lstStyle/>
          <a:p>
            <a:pPr algn="ctr"/>
            <a:r>
              <a:rPr lang="it-IT" sz="2400" dirty="0" smtClean="0">
                <a:solidFill>
                  <a:srgbClr val="C00000"/>
                </a:solidFill>
                <a:effectLst>
                  <a:outerShdw blurRad="38100" dist="38100" dir="2700000" algn="tl">
                    <a:srgbClr val="000000">
                      <a:alpha val="43137"/>
                    </a:srgbClr>
                  </a:outerShdw>
                </a:effectLst>
              </a:rPr>
              <a:t>Riforma del titolo V della Costituzione </a:t>
            </a:r>
          </a:p>
          <a:p>
            <a:pPr algn="ctr"/>
            <a:r>
              <a:rPr lang="it-IT" dirty="0" smtClean="0">
                <a:solidFill>
                  <a:srgbClr val="C00000"/>
                </a:solidFill>
                <a:effectLst>
                  <a:outerShdw blurRad="38100" dist="38100" dir="2700000" algn="tl">
                    <a:srgbClr val="000000">
                      <a:alpha val="43137"/>
                    </a:srgbClr>
                  </a:outerShdw>
                </a:effectLst>
                <a:sym typeface="Symbol"/>
              </a:rPr>
              <a:t> </a:t>
            </a:r>
            <a:r>
              <a:rPr lang="it-IT" sz="1600" dirty="0" smtClean="0">
                <a:solidFill>
                  <a:srgbClr val="C00000"/>
                </a:solidFill>
                <a:effectLst>
                  <a:outerShdw blurRad="38100" dist="38100" dir="2700000" algn="tl">
                    <a:srgbClr val="000000">
                      <a:alpha val="43137"/>
                    </a:srgbClr>
                  </a:outerShdw>
                </a:effectLst>
              </a:rPr>
              <a:t>art.119: autonomia finanziaria di entrata e di spesa di Comuni, Province, Regioni e Città Metropolitane</a:t>
            </a:r>
            <a:endParaRPr lang="it-IT" dirty="0" smtClean="0">
              <a:solidFill>
                <a:srgbClr val="C00000"/>
              </a:solidFill>
              <a:effectLst>
                <a:outerShdw blurRad="38100" dist="38100" dir="2700000" algn="tl">
                  <a:srgbClr val="000000">
                    <a:alpha val="43137"/>
                  </a:srgbClr>
                </a:outerShdw>
              </a:effectLst>
            </a:endParaRPr>
          </a:p>
          <a:p>
            <a:pPr algn="ctr"/>
            <a:endParaRPr lang="it-IT" dirty="0" smtClean="0">
              <a:solidFill>
                <a:srgbClr val="C00000"/>
              </a:solidFill>
              <a:effectLst>
                <a:outerShdw blurRad="38100" dist="38100" dir="2700000" algn="tl">
                  <a:srgbClr val="000000">
                    <a:alpha val="43137"/>
                  </a:srgbClr>
                </a:outerShdw>
              </a:effectLst>
            </a:endParaRPr>
          </a:p>
        </p:txBody>
      </p:sp>
      <p:pic>
        <p:nvPicPr>
          <p:cNvPr id="2050"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6" name="CasellaDiTesto 5"/>
          <p:cNvSpPr txBox="1"/>
          <p:nvPr/>
        </p:nvSpPr>
        <p:spPr>
          <a:xfrm>
            <a:off x="251520" y="1700808"/>
            <a:ext cx="8640960" cy="646331"/>
          </a:xfrm>
          <a:prstGeom prst="rect">
            <a:avLst/>
          </a:prstGeom>
          <a:solidFill>
            <a:schemeClr val="accent5">
              <a:lumMod val="90000"/>
            </a:schemeClr>
          </a:solidFill>
        </p:spPr>
        <p:txBody>
          <a:bodyPr wrap="square" rtlCol="0">
            <a:spAutoFit/>
          </a:bodyPr>
          <a:lstStyle/>
          <a:p>
            <a:pPr algn="ctr"/>
            <a:r>
              <a:rPr lang="it-IT" dirty="0" smtClean="0">
                <a:effectLst>
                  <a:outerShdw blurRad="38100" dist="38100" dir="2700000" algn="tl">
                    <a:srgbClr val="000000">
                      <a:alpha val="43137"/>
                    </a:srgbClr>
                  </a:outerShdw>
                </a:effectLst>
              </a:rPr>
              <a:t>dal binomio “</a:t>
            </a:r>
            <a:r>
              <a:rPr lang="it-IT" i="1" dirty="0" smtClean="0">
                <a:effectLst>
                  <a:outerShdw blurRad="38100" dist="38100" dir="2700000" algn="tl">
                    <a:srgbClr val="000000">
                      <a:alpha val="43137"/>
                    </a:srgbClr>
                  </a:outerShdw>
                </a:effectLst>
              </a:rPr>
              <a:t>uguaglianza dei diritti/uniformità organizzativa</a:t>
            </a:r>
            <a:r>
              <a:rPr lang="it-IT" dirty="0" smtClean="0">
                <a:effectLst>
                  <a:outerShdw blurRad="38100" dist="38100" dir="2700000" algn="tl">
                    <a:srgbClr val="000000">
                      <a:alpha val="43137"/>
                    </a:srgbClr>
                  </a:outerShdw>
                </a:effectLst>
              </a:rPr>
              <a:t>” </a:t>
            </a:r>
          </a:p>
          <a:p>
            <a:pPr algn="ctr"/>
            <a:r>
              <a:rPr lang="it-IT" dirty="0" smtClean="0">
                <a:effectLst>
                  <a:outerShdw blurRad="38100" dist="38100" dir="2700000" algn="tl">
                    <a:srgbClr val="000000">
                      <a:alpha val="43137"/>
                    </a:srgbClr>
                  </a:outerShdw>
                </a:effectLst>
              </a:rPr>
              <a:t>al binomio “</a:t>
            </a:r>
            <a:r>
              <a:rPr lang="it-IT" i="1" dirty="0" smtClean="0">
                <a:effectLst>
                  <a:outerShdw blurRad="38100" dist="38100" dir="2700000" algn="tl">
                    <a:srgbClr val="000000">
                      <a:alpha val="43137"/>
                    </a:srgbClr>
                  </a:outerShdw>
                </a:effectLst>
              </a:rPr>
              <a:t>uniformità dei diritti essenziali/differenziazione organizzativa</a:t>
            </a:r>
            <a:r>
              <a:rPr lang="it-IT" dirty="0" smtClean="0">
                <a:effectLst>
                  <a:outerShdw blurRad="38100" dist="38100" dir="2700000" algn="tl">
                    <a:srgbClr val="000000">
                      <a:alpha val="43137"/>
                    </a:srgbClr>
                  </a:outerShdw>
                </a:effectLst>
              </a:rPr>
              <a:t>”</a:t>
            </a:r>
            <a:endParaRPr lang="it-IT" dirty="0">
              <a:effectLst>
                <a:outerShdw blurRad="38100" dist="38100" dir="2700000" algn="tl">
                  <a:srgbClr val="000000">
                    <a:alpha val="43137"/>
                  </a:srgbClr>
                </a:outerShdw>
              </a:effectLst>
            </a:endParaRPr>
          </a:p>
        </p:txBody>
      </p:sp>
      <p:sp>
        <p:nvSpPr>
          <p:cNvPr id="8" name="CasellaDiTesto 7"/>
          <p:cNvSpPr txBox="1"/>
          <p:nvPr/>
        </p:nvSpPr>
        <p:spPr>
          <a:xfrm>
            <a:off x="395536" y="2420888"/>
            <a:ext cx="8352928" cy="1200329"/>
          </a:xfrm>
          <a:prstGeom prst="rect">
            <a:avLst/>
          </a:prstGeom>
          <a:noFill/>
        </p:spPr>
        <p:txBody>
          <a:bodyPr wrap="square" rtlCol="0">
            <a:spAutoFit/>
          </a:bodyPr>
          <a:lstStyle/>
          <a:p>
            <a:pPr algn="ctr">
              <a:spcAft>
                <a:spcPts val="1200"/>
              </a:spcAft>
            </a:pPr>
            <a:r>
              <a:rPr lang="it-IT" dirty="0">
                <a:solidFill>
                  <a:srgbClr val="000000"/>
                </a:solidFill>
              </a:rPr>
              <a:t>Ampliamento dell’autonomia regionale, con più ampi poteri organizzatori alle Regioni, e potestà legislativa piena ed autonoma, in affermazione della massima autonomia degli enti territoriali, fermi restando i principi di unicità ed indivisibilità della Repubblica </a:t>
            </a:r>
          </a:p>
        </p:txBody>
      </p:sp>
      <p:sp>
        <p:nvSpPr>
          <p:cNvPr id="9" name="Freccia in giù 8"/>
          <p:cNvSpPr/>
          <p:nvPr/>
        </p:nvSpPr>
        <p:spPr bwMode="auto">
          <a:xfrm>
            <a:off x="4211960" y="3789040"/>
            <a:ext cx="576064" cy="288032"/>
          </a:xfrm>
          <a:prstGeom prst="downArrow">
            <a:avLst/>
          </a:prstGeom>
          <a:solidFill>
            <a:schemeClr val="accent2">
              <a:lumMod val="5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it-IT" sz="2400">
              <a:solidFill>
                <a:srgbClr val="000000"/>
              </a:solidFill>
              <a:latin typeface="Arial" charset="0"/>
              <a:ea typeface="ＭＳ Ｐゴシック" pitchFamily="96" charset="-128"/>
            </a:endParaRPr>
          </a:p>
        </p:txBody>
      </p:sp>
      <p:sp>
        <p:nvSpPr>
          <p:cNvPr id="10" name="Rettangolo 9"/>
          <p:cNvSpPr/>
          <p:nvPr/>
        </p:nvSpPr>
        <p:spPr>
          <a:xfrm>
            <a:off x="395536" y="4149080"/>
            <a:ext cx="8280920" cy="646331"/>
          </a:xfrm>
          <a:prstGeom prst="rect">
            <a:avLst/>
          </a:prstGeom>
        </p:spPr>
        <p:txBody>
          <a:bodyPr wrap="square">
            <a:spAutoFit/>
          </a:bodyPr>
          <a:lstStyle/>
          <a:p>
            <a:pPr marL="342900" fontAlgn="base">
              <a:spcBef>
                <a:spcPct val="20000"/>
              </a:spcBef>
              <a:spcAft>
                <a:spcPct val="0"/>
              </a:spcAft>
            </a:pPr>
            <a:r>
              <a:rPr lang="it-IT" i="1" dirty="0">
                <a:solidFill>
                  <a:srgbClr val="C00000"/>
                </a:solidFill>
                <a:effectLst>
                  <a:outerShdw blurRad="38100" dist="38100" dir="2700000" algn="tl">
                    <a:srgbClr val="000000">
                      <a:alpha val="43137"/>
                    </a:srgbClr>
                  </a:outerShdw>
                </a:effectLst>
              </a:rPr>
              <a:t>Legge Delega del 5 maggio 2009, n.42: “Delega al governo in materia di federalismo fiscale, in attuazione dell’art. 119 della Costituzione”</a:t>
            </a:r>
          </a:p>
        </p:txBody>
      </p:sp>
      <p:sp>
        <p:nvSpPr>
          <p:cNvPr id="12" name="Rettangolo 11"/>
          <p:cNvSpPr/>
          <p:nvPr/>
        </p:nvSpPr>
        <p:spPr>
          <a:xfrm>
            <a:off x="971600" y="4826675"/>
            <a:ext cx="7200800" cy="1077218"/>
          </a:xfrm>
          <a:prstGeom prst="rect">
            <a:avLst/>
          </a:prstGeom>
        </p:spPr>
        <p:txBody>
          <a:bodyPr wrap="square">
            <a:spAutoFit/>
          </a:bodyPr>
          <a:lstStyle/>
          <a:p>
            <a:pPr algn="just"/>
            <a:r>
              <a:rPr lang="it-IT" sz="1600" dirty="0" smtClean="0"/>
              <a:t>Lo scopo quello di portare ad un sistema di finanziamento basato sulla effettiva capacità fiscale del cittadino, individuando in maniera precisa domanda ed offerta di prestazioni, ovverosia costi e fabbisogni standard, e garantendo i livelli essenziali di assistenza</a:t>
            </a:r>
            <a:endParaRPr lang="it-IT" sz="1600" dirty="0"/>
          </a:p>
        </p:txBody>
      </p:sp>
    </p:spTree>
    <p:extLst>
      <p:ext uri="{BB962C8B-B14F-4D97-AF65-F5344CB8AC3E}">
        <p14:creationId xmlns:p14="http://schemas.microsoft.com/office/powerpoint/2010/main" xmlns="" val="29219377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980728"/>
          </a:xfrm>
        </p:spPr>
        <p:txBody>
          <a:bodyPr/>
          <a:lstStyle/>
          <a:p>
            <a:pPr algn="ctr"/>
            <a:r>
              <a:rPr lang="it-IT" b="1" cap="small" dirty="0" smtClean="0">
                <a:solidFill>
                  <a:srgbClr val="C00000"/>
                </a:solidFill>
              </a:rPr>
              <a:t>ORGANIZZAZIONE DELLE STRUTTURE OSPEDALIERE</a:t>
            </a:r>
            <a:endParaRPr lang="it-IT" dirty="0">
              <a:solidFill>
                <a:srgbClr val="C00000"/>
              </a:solidFill>
            </a:endParaRPr>
          </a:p>
        </p:txBody>
      </p:sp>
      <p:sp>
        <p:nvSpPr>
          <p:cNvPr id="9" name="CasellaDiTesto 8"/>
          <p:cNvSpPr txBox="1"/>
          <p:nvPr/>
        </p:nvSpPr>
        <p:spPr>
          <a:xfrm>
            <a:off x="683568" y="1124744"/>
            <a:ext cx="7776864" cy="4832092"/>
          </a:xfrm>
          <a:prstGeom prst="rect">
            <a:avLst/>
          </a:prstGeom>
          <a:noFill/>
        </p:spPr>
        <p:txBody>
          <a:bodyPr wrap="square" rtlCol="0">
            <a:spAutoFit/>
          </a:bodyPr>
          <a:lstStyle/>
          <a:p>
            <a:pPr>
              <a:spcAft>
                <a:spcPts val="600"/>
              </a:spcAft>
            </a:pPr>
            <a:r>
              <a:rPr lang="it-IT" sz="2000" b="1" dirty="0">
                <a:solidFill>
                  <a:srgbClr val="C00000"/>
                </a:solidFill>
                <a:effectLst>
                  <a:outerShdw blurRad="38100" dist="38100" dir="2700000" algn="tl">
                    <a:srgbClr val="000000">
                      <a:alpha val="43137"/>
                    </a:srgbClr>
                  </a:outerShdw>
                </a:effectLst>
              </a:rPr>
              <a:t>Ospedali pubblici ed equiparati</a:t>
            </a:r>
          </a:p>
          <a:p>
            <a:pPr marL="798513" indent="-285750">
              <a:spcAft>
                <a:spcPts val="600"/>
              </a:spcAft>
              <a:buFont typeface="Arial" pitchFamily="34" charset="0"/>
              <a:buChar char="•"/>
            </a:pPr>
            <a:r>
              <a:rPr lang="it-IT" dirty="0">
                <a:solidFill>
                  <a:srgbClr val="000000"/>
                </a:solidFill>
              </a:rPr>
              <a:t>Presidi ospedalieri</a:t>
            </a:r>
          </a:p>
          <a:p>
            <a:pPr marL="798513" indent="-285750">
              <a:spcAft>
                <a:spcPts val="600"/>
              </a:spcAft>
              <a:buFont typeface="Arial" pitchFamily="34" charset="0"/>
              <a:buChar char="•"/>
            </a:pPr>
            <a:r>
              <a:rPr lang="it-IT" dirty="0" smtClean="0">
                <a:solidFill>
                  <a:srgbClr val="000000"/>
                </a:solidFill>
              </a:rPr>
              <a:t>Ospedali </a:t>
            </a:r>
            <a:r>
              <a:rPr lang="it-IT" dirty="0">
                <a:solidFill>
                  <a:srgbClr val="000000"/>
                </a:solidFill>
              </a:rPr>
              <a:t>classificati ed assimilati </a:t>
            </a:r>
          </a:p>
          <a:p>
            <a:pPr>
              <a:spcAft>
                <a:spcPts val="600"/>
              </a:spcAft>
            </a:pPr>
            <a:r>
              <a:rPr lang="it-IT" sz="2000" b="1" dirty="0">
                <a:solidFill>
                  <a:srgbClr val="C00000"/>
                </a:solidFill>
                <a:effectLst>
                  <a:outerShdw blurRad="38100" dist="38100" dir="2700000" algn="tl">
                    <a:srgbClr val="000000">
                      <a:alpha val="43137"/>
                    </a:srgbClr>
                  </a:outerShdw>
                </a:effectLst>
              </a:rPr>
              <a:t>Aziende </a:t>
            </a:r>
            <a:r>
              <a:rPr lang="it-IT" sz="2000" b="1" dirty="0" smtClean="0">
                <a:solidFill>
                  <a:srgbClr val="C00000"/>
                </a:solidFill>
                <a:effectLst>
                  <a:outerShdw blurRad="38100" dist="38100" dir="2700000" algn="tl">
                    <a:srgbClr val="000000">
                      <a:alpha val="43137"/>
                    </a:srgbClr>
                  </a:outerShdw>
                </a:effectLst>
              </a:rPr>
              <a:t>Ospedaliere </a:t>
            </a:r>
            <a:r>
              <a:rPr lang="it-IT" sz="1050" dirty="0" smtClean="0">
                <a:solidFill>
                  <a:srgbClr val="000000"/>
                </a:solidFill>
              </a:rPr>
              <a:t>(</a:t>
            </a:r>
            <a:r>
              <a:rPr lang="it-IT" sz="1050" dirty="0" smtClean="0"/>
              <a:t>art. 4 </a:t>
            </a:r>
            <a:r>
              <a:rPr lang="it-IT" sz="1050" dirty="0" err="1" smtClean="0"/>
              <a:t>D.lgs</a:t>
            </a:r>
            <a:r>
              <a:rPr lang="it-IT" sz="1050" dirty="0" smtClean="0"/>
              <a:t> n.502/1992, così come modificato ed integrato dal </a:t>
            </a:r>
            <a:r>
              <a:rPr lang="it-IT" sz="1050" dirty="0" err="1" smtClean="0"/>
              <a:t>D.lgs</a:t>
            </a:r>
            <a:r>
              <a:rPr lang="it-IT" sz="1050" dirty="0" smtClean="0"/>
              <a:t> n. 517/1993)</a:t>
            </a:r>
            <a:endParaRPr lang="it-IT" sz="2000" dirty="0">
              <a:solidFill>
                <a:srgbClr val="000000"/>
              </a:solidFill>
            </a:endParaRPr>
          </a:p>
          <a:p>
            <a:pPr marL="798513" indent="-285750">
              <a:spcAft>
                <a:spcPts val="600"/>
              </a:spcAft>
              <a:buFont typeface="Arial" pitchFamily="34" charset="0"/>
              <a:buChar char="•"/>
            </a:pPr>
            <a:r>
              <a:rPr lang="it-IT" dirty="0">
                <a:solidFill>
                  <a:srgbClr val="000000"/>
                </a:solidFill>
              </a:rPr>
              <a:t>Ospedali di rilievo nazionale e di alta specializzazione che siano in possesso di almeno 3 strutture di alta specialità </a:t>
            </a:r>
            <a:r>
              <a:rPr lang="it-IT" sz="1400" dirty="0" smtClean="0">
                <a:solidFill>
                  <a:srgbClr val="000000"/>
                </a:solidFill>
              </a:rPr>
              <a:t>(D.M. </a:t>
            </a:r>
            <a:r>
              <a:rPr lang="it-IT" sz="1400" dirty="0">
                <a:solidFill>
                  <a:srgbClr val="000000"/>
                </a:solidFill>
              </a:rPr>
              <a:t>del 29 gennaio </a:t>
            </a:r>
            <a:r>
              <a:rPr lang="it-IT" sz="1400" dirty="0" smtClean="0">
                <a:solidFill>
                  <a:srgbClr val="000000"/>
                </a:solidFill>
              </a:rPr>
              <a:t>1992: </a:t>
            </a:r>
            <a:r>
              <a:rPr lang="it-IT" sz="1400" dirty="0" smtClean="0"/>
              <a:t>“</a:t>
            </a:r>
            <a:r>
              <a:rPr lang="it-IT" sz="1400" i="1" dirty="0" smtClean="0"/>
              <a:t>Elenco delle alte specialità e fissazione dei requisiti necessari alle strutture sanitarie per l’esercizio delle attività di alta specialità</a:t>
            </a:r>
            <a:r>
              <a:rPr lang="it-IT" sz="1400" dirty="0" smtClean="0"/>
              <a:t>”</a:t>
            </a:r>
            <a:r>
              <a:rPr lang="it-IT" sz="1400" dirty="0" smtClean="0">
                <a:solidFill>
                  <a:srgbClr val="000000"/>
                </a:solidFill>
              </a:rPr>
              <a:t>)</a:t>
            </a:r>
            <a:endParaRPr lang="it-IT" dirty="0">
              <a:solidFill>
                <a:srgbClr val="000000"/>
              </a:solidFill>
            </a:endParaRPr>
          </a:p>
          <a:p>
            <a:pPr marL="798513" indent="-285750">
              <a:spcAft>
                <a:spcPts val="600"/>
              </a:spcAft>
              <a:buFont typeface="Arial" pitchFamily="34" charset="0"/>
              <a:buChar char="•"/>
            </a:pPr>
            <a:r>
              <a:rPr lang="it-IT" dirty="0">
                <a:solidFill>
                  <a:srgbClr val="000000"/>
                </a:solidFill>
              </a:rPr>
              <a:t>Ospedali destinati a centro di riferimento della rete dei servizi di emergenza dotati del Dipartimento di Emergenza</a:t>
            </a:r>
          </a:p>
          <a:p>
            <a:pPr marL="798513" indent="-285750">
              <a:spcAft>
                <a:spcPts val="600"/>
              </a:spcAft>
              <a:buFont typeface="Arial" pitchFamily="34" charset="0"/>
              <a:buChar char="•"/>
            </a:pPr>
            <a:r>
              <a:rPr lang="it-IT" dirty="0">
                <a:solidFill>
                  <a:srgbClr val="000000"/>
                </a:solidFill>
              </a:rPr>
              <a:t>Presidi Ospedalieri sede prevalente di percorso formativo del triennio clinico della facoltà di medicina</a:t>
            </a:r>
          </a:p>
          <a:p>
            <a:pPr marL="798513" indent="-285750">
              <a:spcAft>
                <a:spcPts val="600"/>
              </a:spcAft>
              <a:buFont typeface="Arial" pitchFamily="34" charset="0"/>
              <a:buChar char="•"/>
            </a:pPr>
            <a:r>
              <a:rPr lang="it-IT" dirty="0">
                <a:solidFill>
                  <a:srgbClr val="000000"/>
                </a:solidFill>
              </a:rPr>
              <a:t>Presidi Ospedalieri operanti in strutture di pertinenza universitaria</a:t>
            </a:r>
          </a:p>
          <a:p>
            <a:pPr>
              <a:spcAft>
                <a:spcPts val="600"/>
              </a:spcAft>
            </a:pPr>
            <a:r>
              <a:rPr lang="it-IT" sz="2000" b="1" dirty="0">
                <a:solidFill>
                  <a:srgbClr val="C00000"/>
                </a:solidFill>
                <a:effectLst>
                  <a:outerShdw blurRad="38100" dist="38100" dir="2700000" algn="tl">
                    <a:srgbClr val="000000">
                      <a:alpha val="43137"/>
                    </a:srgbClr>
                  </a:outerShdw>
                </a:effectLst>
              </a:rPr>
              <a:t>Case di cura private </a:t>
            </a:r>
            <a:r>
              <a:rPr lang="it-IT" sz="2000" b="1" dirty="0" smtClean="0">
                <a:solidFill>
                  <a:srgbClr val="C00000"/>
                </a:solidFill>
                <a:effectLst>
                  <a:outerShdw blurRad="38100" dist="38100" dir="2700000" algn="tl">
                    <a:srgbClr val="000000">
                      <a:alpha val="43137"/>
                    </a:srgbClr>
                  </a:outerShdw>
                </a:effectLst>
              </a:rPr>
              <a:t>accreditate </a:t>
            </a:r>
            <a:r>
              <a:rPr lang="it-IT" sz="2000" b="1" dirty="0">
                <a:solidFill>
                  <a:srgbClr val="C00000"/>
                </a:solidFill>
                <a:effectLst>
                  <a:outerShdw blurRad="38100" dist="38100" dir="2700000" algn="tl">
                    <a:srgbClr val="000000">
                      <a:alpha val="43137"/>
                    </a:srgbClr>
                  </a:outerShdw>
                </a:effectLst>
              </a:rPr>
              <a:t>e non accreditate</a:t>
            </a:r>
          </a:p>
        </p:txBody>
      </p:sp>
      <p:pic>
        <p:nvPicPr>
          <p:cNvPr id="6"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Tree>
    <p:extLst>
      <p:ext uri="{BB962C8B-B14F-4D97-AF65-F5344CB8AC3E}">
        <p14:creationId xmlns:p14="http://schemas.microsoft.com/office/powerpoint/2010/main" xmlns="" val="15745955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sellaDiTesto 8"/>
          <p:cNvSpPr txBox="1"/>
          <p:nvPr/>
        </p:nvSpPr>
        <p:spPr>
          <a:xfrm>
            <a:off x="251520" y="188640"/>
            <a:ext cx="8640960" cy="2985433"/>
          </a:xfrm>
          <a:prstGeom prst="rect">
            <a:avLst/>
          </a:prstGeom>
          <a:noFill/>
        </p:spPr>
        <p:txBody>
          <a:bodyPr wrap="square" rtlCol="0">
            <a:spAutoFit/>
          </a:bodyPr>
          <a:lstStyle/>
          <a:p>
            <a:pPr>
              <a:spcAft>
                <a:spcPts val="600"/>
              </a:spcAft>
            </a:pPr>
            <a:r>
              <a:rPr lang="it-IT" dirty="0" smtClean="0">
                <a:solidFill>
                  <a:srgbClr val="000000"/>
                </a:solidFill>
              </a:rPr>
              <a:t>La riorganizzazione </a:t>
            </a:r>
            <a:r>
              <a:rPr lang="it-IT" dirty="0">
                <a:solidFill>
                  <a:srgbClr val="000000"/>
                </a:solidFill>
              </a:rPr>
              <a:t>dei servizi e dell’attività ospedaliera è stata effettuata dalle Regioni, che hanno legiferato in materia in maniera piuttosto </a:t>
            </a:r>
            <a:r>
              <a:rPr lang="it-IT" dirty="0" smtClean="0">
                <a:solidFill>
                  <a:srgbClr val="000000"/>
                </a:solidFill>
              </a:rPr>
              <a:t>omogenea</a:t>
            </a:r>
          </a:p>
          <a:p>
            <a:pPr>
              <a:spcAft>
                <a:spcPts val="600"/>
              </a:spcAft>
            </a:pPr>
            <a:endParaRPr lang="it-IT" sz="2000" dirty="0">
              <a:solidFill>
                <a:srgbClr val="000000"/>
              </a:solidFill>
            </a:endParaRPr>
          </a:p>
          <a:p>
            <a:pPr>
              <a:spcAft>
                <a:spcPts val="600"/>
              </a:spcAft>
            </a:pPr>
            <a:r>
              <a:rPr lang="it-IT" sz="2000" dirty="0">
                <a:solidFill>
                  <a:srgbClr val="000000"/>
                </a:solidFill>
              </a:rPr>
              <a:t>Particolare la scelta di Regione </a:t>
            </a:r>
            <a:r>
              <a:rPr lang="it-IT" sz="2000" dirty="0" smtClean="0">
                <a:solidFill>
                  <a:srgbClr val="000000"/>
                </a:solidFill>
              </a:rPr>
              <a:t>Lombardia: </a:t>
            </a:r>
            <a:r>
              <a:rPr lang="it-IT" b="1" dirty="0" smtClean="0">
                <a:solidFill>
                  <a:srgbClr val="000000"/>
                </a:solidFill>
              </a:rPr>
              <a:t>Legge </a:t>
            </a:r>
            <a:r>
              <a:rPr lang="it-IT" b="1" dirty="0">
                <a:solidFill>
                  <a:srgbClr val="000000"/>
                </a:solidFill>
              </a:rPr>
              <a:t>Regionale dell’11 luglio 1997, n.31, modificata ed integrata dalla Legge Regionale n.33/2009</a:t>
            </a:r>
            <a:r>
              <a:rPr lang="it-IT" b="1" dirty="0" smtClean="0">
                <a:solidFill>
                  <a:srgbClr val="000000"/>
                </a:solidFill>
              </a:rPr>
              <a:t>:</a:t>
            </a:r>
          </a:p>
          <a:p>
            <a:pPr>
              <a:spcAft>
                <a:spcPts val="600"/>
              </a:spcAft>
            </a:pPr>
            <a:endParaRPr lang="it-IT" b="1" dirty="0">
              <a:solidFill>
                <a:srgbClr val="000000"/>
              </a:solidFill>
            </a:endParaRPr>
          </a:p>
          <a:p>
            <a:pPr algn="ctr"/>
            <a:r>
              <a:rPr lang="it-IT" sz="2800" b="1" dirty="0">
                <a:solidFill>
                  <a:srgbClr val="C00000"/>
                </a:solidFill>
                <a:effectLst>
                  <a:outerShdw blurRad="38100" dist="38100" dir="2700000" algn="tl">
                    <a:srgbClr val="000000">
                      <a:alpha val="43137"/>
                    </a:srgbClr>
                  </a:outerShdw>
                </a:effectLst>
              </a:rPr>
              <a:t>netta distinzione tra </a:t>
            </a:r>
          </a:p>
          <a:p>
            <a:pPr algn="ctr"/>
            <a:r>
              <a:rPr lang="it-IT" sz="2800" b="1" dirty="0">
                <a:solidFill>
                  <a:srgbClr val="C00000"/>
                </a:solidFill>
                <a:effectLst>
                  <a:outerShdw blurRad="38100" dist="38100" dir="2700000" algn="tl">
                    <a:srgbClr val="000000">
                      <a:alpha val="43137"/>
                    </a:srgbClr>
                  </a:outerShdw>
                </a:effectLst>
              </a:rPr>
              <a:t>A.S.L. ed A.O. </a:t>
            </a:r>
            <a:endParaRPr lang="it-IT" dirty="0">
              <a:solidFill>
                <a:srgbClr val="C00000"/>
              </a:solidFill>
              <a:effectLst>
                <a:outerShdw blurRad="38100" dist="38100" dir="2700000" algn="tl">
                  <a:srgbClr val="000000">
                    <a:alpha val="43137"/>
                  </a:srgbClr>
                </a:outerShdw>
              </a:effectLst>
            </a:endParaRPr>
          </a:p>
        </p:txBody>
      </p:sp>
      <p:cxnSp>
        <p:nvCxnSpPr>
          <p:cNvPr id="5" name="Connettore 2 4"/>
          <p:cNvCxnSpPr/>
          <p:nvPr/>
        </p:nvCxnSpPr>
        <p:spPr bwMode="auto">
          <a:xfrm flipH="1">
            <a:off x="3275856" y="3140968"/>
            <a:ext cx="432048" cy="578966"/>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10" name="Connettore 2 9"/>
          <p:cNvCxnSpPr/>
          <p:nvPr/>
        </p:nvCxnSpPr>
        <p:spPr bwMode="auto">
          <a:xfrm>
            <a:off x="5364088" y="3140968"/>
            <a:ext cx="432048" cy="578966"/>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
        <p:nvSpPr>
          <p:cNvPr id="13" name="CasellaDiTesto 12"/>
          <p:cNvSpPr txBox="1"/>
          <p:nvPr/>
        </p:nvSpPr>
        <p:spPr>
          <a:xfrm>
            <a:off x="179512" y="3789040"/>
            <a:ext cx="3744416" cy="707886"/>
          </a:xfrm>
          <a:prstGeom prst="rect">
            <a:avLst/>
          </a:prstGeom>
          <a:noFill/>
        </p:spPr>
        <p:txBody>
          <a:bodyPr wrap="square" rtlCol="0">
            <a:spAutoFit/>
          </a:bodyPr>
          <a:lstStyle/>
          <a:p>
            <a:pPr algn="ctr"/>
            <a:r>
              <a:rPr lang="it-IT" sz="2000" b="1" dirty="0">
                <a:solidFill>
                  <a:srgbClr val="C00000"/>
                </a:solidFill>
              </a:rPr>
              <a:t>Funzione di programmazione, acquisto e controllo</a:t>
            </a:r>
          </a:p>
        </p:txBody>
      </p:sp>
      <p:sp>
        <p:nvSpPr>
          <p:cNvPr id="14" name="CasellaDiTesto 13"/>
          <p:cNvSpPr txBox="1"/>
          <p:nvPr/>
        </p:nvSpPr>
        <p:spPr>
          <a:xfrm>
            <a:off x="5724128" y="3789040"/>
            <a:ext cx="3168352" cy="1015663"/>
          </a:xfrm>
          <a:prstGeom prst="rect">
            <a:avLst/>
          </a:prstGeom>
          <a:noFill/>
        </p:spPr>
        <p:txBody>
          <a:bodyPr wrap="square" rtlCol="0">
            <a:spAutoFit/>
          </a:bodyPr>
          <a:lstStyle/>
          <a:p>
            <a:pPr algn="ctr"/>
            <a:r>
              <a:rPr lang="it-IT" sz="2000" b="1" dirty="0">
                <a:solidFill>
                  <a:srgbClr val="C00000"/>
                </a:solidFill>
              </a:rPr>
              <a:t>Funzione di produzione (diagnosi, cura, terapia e riabilitazione)</a:t>
            </a:r>
          </a:p>
        </p:txBody>
      </p:sp>
      <p:sp>
        <p:nvSpPr>
          <p:cNvPr id="19" name="CasellaDiTesto 18"/>
          <p:cNvSpPr txBox="1"/>
          <p:nvPr/>
        </p:nvSpPr>
        <p:spPr>
          <a:xfrm>
            <a:off x="-36512" y="4509120"/>
            <a:ext cx="5400600" cy="1384995"/>
          </a:xfrm>
          <a:prstGeom prst="rect">
            <a:avLst/>
          </a:prstGeom>
          <a:noFill/>
        </p:spPr>
        <p:txBody>
          <a:bodyPr wrap="square" rtlCol="0">
            <a:spAutoFit/>
          </a:bodyPr>
          <a:lstStyle/>
          <a:p>
            <a:pPr marL="192088" indent="-192088">
              <a:buFont typeface="Arial" pitchFamily="34" charset="0"/>
              <a:buChar char="•"/>
            </a:pPr>
            <a:r>
              <a:rPr lang="it-IT" sz="1400" dirty="0">
                <a:solidFill>
                  <a:srgbClr val="000000"/>
                </a:solidFill>
              </a:rPr>
              <a:t>Identificate </a:t>
            </a:r>
            <a:r>
              <a:rPr lang="it-IT" sz="1400" dirty="0" smtClean="0">
                <a:solidFill>
                  <a:srgbClr val="000000"/>
                </a:solidFill>
              </a:rPr>
              <a:t>negli ambiti </a:t>
            </a:r>
            <a:r>
              <a:rPr lang="it-IT" sz="1400" dirty="0">
                <a:solidFill>
                  <a:srgbClr val="000000"/>
                </a:solidFill>
              </a:rPr>
              <a:t>territoriali delle Province </a:t>
            </a:r>
          </a:p>
          <a:p>
            <a:pPr marL="192088" indent="-192088">
              <a:buFont typeface="Arial" pitchFamily="34" charset="0"/>
              <a:buChar char="•"/>
            </a:pPr>
            <a:r>
              <a:rPr lang="it-IT" sz="1400" dirty="0">
                <a:solidFill>
                  <a:srgbClr val="000000"/>
                </a:solidFill>
              </a:rPr>
              <a:t>Istituito il dipartimento A.S.S.I. (Attività Socio-Sanitarie Integrate)</a:t>
            </a:r>
          </a:p>
          <a:p>
            <a:pPr marL="192088" indent="-192088">
              <a:buFont typeface="Arial" pitchFamily="34" charset="0"/>
              <a:buChar char="•"/>
            </a:pPr>
            <a:r>
              <a:rPr lang="it-IT" sz="1400" dirty="0">
                <a:solidFill>
                  <a:srgbClr val="000000"/>
                </a:solidFill>
              </a:rPr>
              <a:t>Attività di Prevenzione (Medicina Legale e del Lavoro)</a:t>
            </a:r>
          </a:p>
          <a:p>
            <a:pPr marL="192088" indent="-192088">
              <a:buFont typeface="Arial" pitchFamily="34" charset="0"/>
              <a:buChar char="•"/>
            </a:pPr>
            <a:r>
              <a:rPr lang="it-IT" sz="1400" dirty="0">
                <a:solidFill>
                  <a:srgbClr val="000000"/>
                </a:solidFill>
              </a:rPr>
              <a:t>Gestione medicina del Territorio (M.M.G., P.L.S., Guardia Medica)</a:t>
            </a:r>
          </a:p>
        </p:txBody>
      </p:sp>
      <p:sp>
        <p:nvSpPr>
          <p:cNvPr id="20" name="CasellaDiTesto 19"/>
          <p:cNvSpPr txBox="1"/>
          <p:nvPr/>
        </p:nvSpPr>
        <p:spPr>
          <a:xfrm>
            <a:off x="6012160" y="4797152"/>
            <a:ext cx="2664296" cy="307777"/>
          </a:xfrm>
          <a:prstGeom prst="rect">
            <a:avLst/>
          </a:prstGeom>
          <a:noFill/>
        </p:spPr>
        <p:txBody>
          <a:bodyPr wrap="square" rtlCol="0">
            <a:spAutoFit/>
          </a:bodyPr>
          <a:lstStyle/>
          <a:p>
            <a:r>
              <a:rPr lang="it-IT" sz="1400" dirty="0">
                <a:solidFill>
                  <a:srgbClr val="000000"/>
                </a:solidFill>
              </a:rPr>
              <a:t>Tutte scorporate dalla A.S.L.</a:t>
            </a:r>
          </a:p>
        </p:txBody>
      </p:sp>
      <p:pic>
        <p:nvPicPr>
          <p:cNvPr id="12"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Tree>
    <p:extLst>
      <p:ext uri="{BB962C8B-B14F-4D97-AF65-F5344CB8AC3E}">
        <p14:creationId xmlns:p14="http://schemas.microsoft.com/office/powerpoint/2010/main" xmlns="" val="3989963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5800" y="188640"/>
            <a:ext cx="7772400" cy="609600"/>
          </a:xfrm>
        </p:spPr>
        <p:txBody>
          <a:bodyPr/>
          <a:lstStyle/>
          <a:p>
            <a:r>
              <a:rPr lang="it-IT" i="1" dirty="0" smtClean="0">
                <a:solidFill>
                  <a:srgbClr val="C00000"/>
                </a:solidFill>
                <a:effectLst>
                  <a:outerShdw blurRad="38100" dist="38100" dir="2700000" algn="tl">
                    <a:srgbClr val="000000">
                      <a:alpha val="43137"/>
                    </a:srgbClr>
                  </a:outerShdw>
                </a:effectLst>
              </a:rPr>
              <a:t>POA – Piano di Organizzazione Aziendale</a:t>
            </a:r>
            <a:endParaRPr lang="it-IT" i="1" dirty="0">
              <a:solidFill>
                <a:srgbClr val="C00000"/>
              </a:solidFill>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611560" y="1124744"/>
            <a:ext cx="8064896" cy="1800200"/>
          </a:xfrm>
        </p:spPr>
        <p:txBody>
          <a:bodyPr/>
          <a:lstStyle/>
          <a:p>
            <a:pPr marL="0" indent="0" algn="just">
              <a:spcBef>
                <a:spcPts val="0"/>
              </a:spcBef>
            </a:pPr>
            <a:r>
              <a:rPr lang="it-IT" b="1" i="0" dirty="0" smtClean="0">
                <a:solidFill>
                  <a:srgbClr val="000000"/>
                </a:solidFill>
                <a:latin typeface="+mj-lt"/>
                <a:sym typeface="Symbol"/>
              </a:rPr>
              <a:t>1. FUNZIONE PROGRAMMATORIA </a:t>
            </a:r>
            <a:r>
              <a:rPr lang="it-IT" i="0" dirty="0" smtClean="0">
                <a:solidFill>
                  <a:srgbClr val="000000"/>
                </a:solidFill>
                <a:latin typeface="+mj-lt"/>
                <a:sym typeface="Symbol"/>
              </a:rPr>
              <a:t></a:t>
            </a:r>
            <a:r>
              <a:rPr lang="it-IT" b="1" i="0" dirty="0">
                <a:solidFill>
                  <a:srgbClr val="000000"/>
                </a:solidFill>
                <a:latin typeface="+mj-lt"/>
                <a:sym typeface="Symbol"/>
              </a:rPr>
              <a:t> </a:t>
            </a:r>
            <a:r>
              <a:rPr lang="it-IT" i="0" baseline="0" dirty="0" smtClean="0">
                <a:solidFill>
                  <a:srgbClr val="000000"/>
                </a:solidFill>
                <a:latin typeface="+mj-lt"/>
              </a:rPr>
              <a:t>Strumento per la definizione dell’assetto</a:t>
            </a:r>
            <a:r>
              <a:rPr lang="it-IT" i="0" dirty="0" smtClean="0">
                <a:solidFill>
                  <a:srgbClr val="000000"/>
                </a:solidFill>
                <a:latin typeface="+mj-lt"/>
              </a:rPr>
              <a:t> organizzativo aziendale, descrive il modello tendenziale cui l’azienda vuole allinearsi ed uniformarsi nel periodo di adozione del piano stesso</a:t>
            </a:r>
            <a:r>
              <a:rPr lang="it-IT" i="0" kern="1200" dirty="0" smtClean="0">
                <a:solidFill>
                  <a:srgbClr val="000000"/>
                </a:solidFill>
                <a:latin typeface="+mj-lt"/>
              </a:rPr>
              <a:t> ed è elemento fondamentale per la identificazione e definizione delle le azioni di miglioramento da porre in essere finalizzate ad efficienza ed efficacia aziendali</a:t>
            </a:r>
            <a:endParaRPr lang="it-IT" b="1" i="0" baseline="0" dirty="0" smtClean="0">
              <a:solidFill>
                <a:srgbClr val="000000"/>
              </a:solidFill>
              <a:latin typeface="+mj-lt"/>
            </a:endParaRPr>
          </a:p>
        </p:txBody>
      </p:sp>
      <p:pic>
        <p:nvPicPr>
          <p:cNvPr id="5" name="Picture 2" descr="C:\Users\franceschina\Desktop\ELLERS new\images\laboratorio_di_responsabilita_sanitaria.png"/>
          <p:cNvPicPr>
            <a:picLocks noChangeAspect="1" noChangeArrowheads="1"/>
          </p:cNvPicPr>
          <p:nvPr/>
        </p:nvPicPr>
        <p:blipFill>
          <a:blip r:embed="rId2" cstate="print"/>
          <a:srcRect/>
          <a:stretch>
            <a:fillRect/>
          </a:stretch>
        </p:blipFill>
        <p:spPr bwMode="auto">
          <a:xfrm>
            <a:off x="35816" y="6273384"/>
            <a:ext cx="2880000" cy="612000"/>
          </a:xfrm>
          <a:prstGeom prst="rect">
            <a:avLst/>
          </a:prstGeom>
          <a:noFill/>
        </p:spPr>
      </p:pic>
      <p:sp>
        <p:nvSpPr>
          <p:cNvPr id="6" name="Rettangolo 5"/>
          <p:cNvSpPr/>
          <p:nvPr/>
        </p:nvSpPr>
        <p:spPr>
          <a:xfrm>
            <a:off x="2339752" y="3092767"/>
            <a:ext cx="4572000" cy="1200329"/>
          </a:xfrm>
          <a:prstGeom prst="rect">
            <a:avLst/>
          </a:prstGeom>
        </p:spPr>
        <p:txBody>
          <a:bodyPr>
            <a:spAutoFit/>
          </a:bodyPr>
          <a:lstStyle/>
          <a:p>
            <a:pPr algn="just"/>
            <a:r>
              <a:rPr lang="it-IT" dirty="0" smtClean="0"/>
              <a:t>Autonomia del Direttore Generale nella responsabilità delle scelte miranti al perseguimento e raggiungimento degli obiettivi fissati a livello regionale  </a:t>
            </a:r>
            <a:endParaRPr lang="it-IT" dirty="0"/>
          </a:p>
        </p:txBody>
      </p:sp>
      <p:sp>
        <p:nvSpPr>
          <p:cNvPr id="7" name="Rettangolo 6"/>
          <p:cNvSpPr/>
          <p:nvPr/>
        </p:nvSpPr>
        <p:spPr>
          <a:xfrm>
            <a:off x="755576" y="4653136"/>
            <a:ext cx="8064896" cy="646331"/>
          </a:xfrm>
          <a:prstGeom prst="rect">
            <a:avLst/>
          </a:prstGeom>
        </p:spPr>
        <p:txBody>
          <a:bodyPr wrap="square">
            <a:spAutoFit/>
          </a:bodyPr>
          <a:lstStyle/>
          <a:p>
            <a:r>
              <a:rPr lang="it-IT" b="1" dirty="0" smtClean="0"/>
              <a:t>2.   </a:t>
            </a:r>
            <a:r>
              <a:rPr lang="it-IT" dirty="0" smtClean="0"/>
              <a:t>Strumento attraverso il quale l’Azienda descrive il contesto di riferimento, esplicita i valori guida e delinea i rapporti con gli </a:t>
            </a:r>
            <a:r>
              <a:rPr lang="it-IT" dirty="0" err="1" smtClean="0"/>
              <a:t>stakeholder</a:t>
            </a:r>
            <a:r>
              <a:rPr lang="it-IT" dirty="0" smtClean="0"/>
              <a:t>.</a:t>
            </a:r>
            <a:endParaRPr lang="it-IT" dirty="0"/>
          </a:p>
        </p:txBody>
      </p:sp>
      <p:cxnSp>
        <p:nvCxnSpPr>
          <p:cNvPr id="8" name="Connettore 2 7"/>
          <p:cNvCxnSpPr/>
          <p:nvPr/>
        </p:nvCxnSpPr>
        <p:spPr bwMode="auto">
          <a:xfrm>
            <a:off x="4499992" y="2636912"/>
            <a:ext cx="0" cy="43495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7461" y="116632"/>
            <a:ext cx="8887027" cy="6120000"/>
          </a:xfrm>
          <a:prstGeom prst="rect">
            <a:avLst/>
          </a:prstGeom>
          <a:solidFill>
            <a:srgbClr val="C00000"/>
          </a:solidFill>
        </p:spPr>
      </p:pic>
      <p:cxnSp>
        <p:nvCxnSpPr>
          <p:cNvPr id="25" name="Connettore 2 24"/>
          <p:cNvCxnSpPr/>
          <p:nvPr/>
        </p:nvCxnSpPr>
        <p:spPr bwMode="auto">
          <a:xfrm>
            <a:off x="5652120" y="836712"/>
            <a:ext cx="1440160" cy="0"/>
          </a:xfrm>
          <a:prstGeom prst="straightConnector1">
            <a:avLst/>
          </a:prstGeom>
          <a:solidFill>
            <a:schemeClr val="accent1"/>
          </a:solidFill>
          <a:ln w="9525" cap="flat" cmpd="sng" algn="ctr">
            <a:solidFill>
              <a:schemeClr val="accent1">
                <a:lumMod val="90000"/>
              </a:schemeClr>
            </a:solidFill>
            <a:prstDash val="solid"/>
            <a:round/>
            <a:headEnd type="none" w="med" len="med"/>
            <a:tailEnd type="arrow"/>
          </a:ln>
          <a:effectLst/>
        </p:spPr>
      </p:cxnSp>
      <p:sp>
        <p:nvSpPr>
          <p:cNvPr id="8" name="Titolo 1"/>
          <p:cNvSpPr txBox="1">
            <a:spLocks/>
          </p:cNvSpPr>
          <p:nvPr/>
        </p:nvSpPr>
        <p:spPr bwMode="auto">
          <a:xfrm>
            <a:off x="685800" y="-27384"/>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3200" b="0" i="1"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j-cs"/>
              </a:rPr>
              <a:t>POA – Piano di Organizzazione Aziendale</a:t>
            </a:r>
            <a:endParaRPr kumimoji="0" lang="it-IT" sz="3200" b="0" i="1" u="none" strike="noStrike" kern="0" cap="none" spc="0" normalizeH="0" baseline="0" noProof="0" dirty="0">
              <a:ln>
                <a:noFill/>
              </a:ln>
              <a:solidFill>
                <a:srgbClr val="C00000"/>
              </a:solidFill>
              <a:effectLst>
                <a:outerShdw blurRad="38100" dist="38100" dir="2700000" algn="tl">
                  <a:srgbClr val="000000">
                    <a:alpha val="43137"/>
                  </a:srgbClr>
                </a:outerShdw>
              </a:effectLst>
              <a:uLnTx/>
              <a:uFillTx/>
              <a:latin typeface="+mj-lt"/>
              <a:ea typeface="+mj-ea"/>
              <a:cs typeface="+mj-cs"/>
            </a:endParaRPr>
          </a:p>
        </p:txBody>
      </p:sp>
      <p:pic>
        <p:nvPicPr>
          <p:cNvPr id="9" name="Picture 2" descr="C:\Users\franceschina\Desktop\ELLERS new\images\laboratorio_di_responsabilita_sanitaria.png"/>
          <p:cNvPicPr>
            <a:picLocks noChangeAspect="1" noChangeArrowheads="1"/>
          </p:cNvPicPr>
          <p:nvPr/>
        </p:nvPicPr>
        <p:blipFill>
          <a:blip r:embed="rId4" cstate="print"/>
          <a:srcRect/>
          <a:stretch>
            <a:fillRect/>
          </a:stretch>
        </p:blipFill>
        <p:spPr bwMode="auto">
          <a:xfrm>
            <a:off x="35816" y="6273384"/>
            <a:ext cx="2880000" cy="612000"/>
          </a:xfrm>
          <a:prstGeom prst="rect">
            <a:avLst/>
          </a:prstGeom>
          <a:noFill/>
        </p:spPr>
      </p:pic>
      <p:sp>
        <p:nvSpPr>
          <p:cNvPr id="5" name="Rettangolo 4"/>
          <p:cNvSpPr/>
          <p:nvPr/>
        </p:nvSpPr>
        <p:spPr bwMode="auto">
          <a:xfrm>
            <a:off x="3203848" y="620688"/>
            <a:ext cx="2592288" cy="864096"/>
          </a:xfrm>
          <a:prstGeom prst="rect">
            <a:avLst/>
          </a:prstGeom>
          <a:solidFill>
            <a:srgbClr val="C00000">
              <a:alpha val="25000"/>
            </a:srgbClr>
          </a:solidFill>
          <a:ln w="92075" cap="rnd" cmpd="sng" algn="ctr">
            <a:solidFill>
              <a:srgbClr val="C00000"/>
            </a:solidFill>
            <a:prstDash val="solid"/>
            <a:round/>
            <a:headEnd type="none" w="med" len="med"/>
            <a:tailEnd type="none" w="med" len="med"/>
          </a:ln>
          <a:effectLst/>
          <a:scene3d>
            <a:camera prst="orthographicFront"/>
            <a:lightRig rig="threePt" dir="t"/>
          </a:scene3d>
          <a:sp3d>
            <a:bevelT prst="relaxedInse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7" name="Rettangolo 6"/>
          <p:cNvSpPr/>
          <p:nvPr/>
        </p:nvSpPr>
        <p:spPr bwMode="auto">
          <a:xfrm>
            <a:off x="1115616" y="2060848"/>
            <a:ext cx="1800200" cy="720080"/>
          </a:xfrm>
          <a:prstGeom prst="rect">
            <a:avLst/>
          </a:prstGeom>
          <a:solidFill>
            <a:srgbClr val="C00000">
              <a:alpha val="25000"/>
            </a:srgbClr>
          </a:solidFill>
          <a:ln w="92075" cap="rnd" cmpd="sng" algn="ctr">
            <a:solidFill>
              <a:srgbClr val="C00000"/>
            </a:solidFill>
            <a:prstDash val="solid"/>
            <a:round/>
            <a:headEnd type="none" w="med" len="med"/>
            <a:tailEnd type="none" w="med" len="med"/>
          </a:ln>
          <a:effectLst/>
          <a:scene3d>
            <a:camera prst="orthographicFront"/>
            <a:lightRig rig="threePt" dir="t"/>
          </a:scene3d>
          <a:sp3d>
            <a:bevelT prst="relaxedInse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 name="Rettangolo 9"/>
          <p:cNvSpPr/>
          <p:nvPr/>
        </p:nvSpPr>
        <p:spPr bwMode="auto">
          <a:xfrm>
            <a:off x="5868144" y="2060848"/>
            <a:ext cx="2016224" cy="720080"/>
          </a:xfrm>
          <a:prstGeom prst="rect">
            <a:avLst/>
          </a:prstGeom>
          <a:solidFill>
            <a:srgbClr val="C00000">
              <a:alpha val="25000"/>
            </a:srgbClr>
          </a:solidFill>
          <a:ln w="92075" cap="rnd" cmpd="sng" algn="ctr">
            <a:solidFill>
              <a:srgbClr val="C00000"/>
            </a:solidFill>
            <a:prstDash val="solid"/>
            <a:round/>
            <a:headEnd type="none" w="med" len="med"/>
            <a:tailEnd type="none" w="med" len="med"/>
          </a:ln>
          <a:effectLst/>
          <a:scene3d>
            <a:camera prst="orthographicFront"/>
            <a:lightRig rig="threePt" dir="t"/>
          </a:scene3d>
          <a:sp3d>
            <a:bevelT prst="relaxedInse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 name="Freccia angolare in su 10"/>
          <p:cNvSpPr/>
          <p:nvPr/>
        </p:nvSpPr>
        <p:spPr bwMode="auto">
          <a:xfrm rot="10800000">
            <a:off x="1691680" y="1124738"/>
            <a:ext cx="1440160" cy="864099"/>
          </a:xfrm>
          <a:prstGeom prst="bentUpArrow">
            <a:avLst>
              <a:gd name="adj1" fmla="val 18895"/>
              <a:gd name="adj2" fmla="val 27035"/>
              <a:gd name="adj3" fmla="val 25000"/>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2" name="Freccia angolare in su 11"/>
          <p:cNvSpPr/>
          <p:nvPr/>
        </p:nvSpPr>
        <p:spPr bwMode="auto">
          <a:xfrm rot="10800000" flipH="1">
            <a:off x="5796136" y="1124744"/>
            <a:ext cx="1368152" cy="936104"/>
          </a:xfrm>
          <a:prstGeom prst="bentUpArrow">
            <a:avLst>
              <a:gd name="adj1" fmla="val 18895"/>
              <a:gd name="adj2" fmla="val 25271"/>
              <a:gd name="adj3" fmla="val 30427"/>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3" name="Ovale 12"/>
          <p:cNvSpPr/>
          <p:nvPr/>
        </p:nvSpPr>
        <p:spPr bwMode="auto">
          <a:xfrm>
            <a:off x="2339752" y="1196752"/>
            <a:ext cx="4320480" cy="1296144"/>
          </a:xfrm>
          <a:prstGeom prst="ellipse">
            <a:avLst/>
          </a:prstGeom>
          <a:solidFill>
            <a:srgbClr val="C00000"/>
          </a:solidFill>
          <a:ln w="9525" cap="flat" cmpd="sng" algn="ctr">
            <a:solidFill>
              <a:srgbClr val="FFC000"/>
            </a:solidFill>
            <a:prstDash val="solid"/>
            <a:round/>
            <a:headEnd type="none" w="med" len="med"/>
            <a:tailEnd type="none" w="med" len="med"/>
          </a:ln>
          <a:effectLst/>
          <a:scene3d>
            <a:camera prst="orthographicFront"/>
            <a:lightRig rig="threePt" dir="t"/>
          </a:scene3d>
          <a:sp3d>
            <a:bevelT prst="relaxedInset"/>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4" name="CasellaDiTesto 13"/>
          <p:cNvSpPr txBox="1"/>
          <p:nvPr/>
        </p:nvSpPr>
        <p:spPr>
          <a:xfrm>
            <a:off x="2411760" y="1484784"/>
            <a:ext cx="4176464" cy="830997"/>
          </a:xfrm>
          <a:prstGeom prst="rect">
            <a:avLst/>
          </a:prstGeom>
          <a:noFill/>
        </p:spPr>
        <p:txBody>
          <a:bodyPr wrap="square" rtlCol="0">
            <a:spAutoFit/>
          </a:bodyPr>
          <a:lstStyle/>
          <a:p>
            <a:pPr algn="ctr"/>
            <a:r>
              <a:rPr lang="it-IT" sz="2400" b="1" cap="small" dirty="0" smtClean="0">
                <a:solidFill>
                  <a:srgbClr val="FFC000"/>
                </a:solidFill>
                <a:effectLst>
                  <a:outerShdw blurRad="38100" dist="38100" dir="2700000" algn="tl">
                    <a:srgbClr val="000000">
                      <a:alpha val="43137"/>
                    </a:srgbClr>
                  </a:outerShdw>
                </a:effectLst>
              </a:rPr>
              <a:t>Dirigenza strategica (di vertice) aziendale</a:t>
            </a:r>
            <a:endParaRPr lang="it-IT" sz="2400" b="1" cap="small" dirty="0">
              <a:solidFill>
                <a:srgbClr val="FFC000"/>
              </a:solidFill>
              <a:effectLst>
                <a:outerShdw blurRad="38100" dist="38100" dir="2700000" algn="tl">
                  <a:srgbClr val="000000">
                    <a:alpha val="43137"/>
                  </a:srgbClr>
                </a:outerShdw>
              </a:effectLst>
            </a:endParaRPr>
          </a:p>
        </p:txBody>
      </p:sp>
      <p:sp>
        <p:nvSpPr>
          <p:cNvPr id="23" name="CasellaDiTesto 22"/>
          <p:cNvSpPr txBox="1"/>
          <p:nvPr/>
        </p:nvSpPr>
        <p:spPr>
          <a:xfrm>
            <a:off x="7164288" y="620688"/>
            <a:ext cx="1800200" cy="584775"/>
          </a:xfrm>
          <a:prstGeom prst="rect">
            <a:avLst/>
          </a:prstGeom>
          <a:solidFill>
            <a:schemeClr val="accent1"/>
          </a:solidFill>
        </p:spPr>
        <p:txBody>
          <a:bodyPr wrap="square" rtlCol="0">
            <a:spAutoFit/>
          </a:bodyPr>
          <a:lstStyle/>
          <a:p>
            <a:r>
              <a:rPr lang="it-IT" sz="1600" b="1" cap="small" dirty="0" smtClean="0">
                <a:latin typeface="Calibri" pitchFamily="34" charset="0"/>
              </a:rPr>
              <a:t>Collegio Sindacale (o dei revisori)</a:t>
            </a:r>
            <a:endParaRPr lang="it-IT" sz="1600" b="1" cap="small" dirty="0">
              <a:latin typeface="Calibri" pitchFamily="34" charset="0"/>
            </a:endParaRPr>
          </a:p>
        </p:txBody>
      </p:sp>
    </p:spTree>
    <p:extLst>
      <p:ext uri="{BB962C8B-B14F-4D97-AF65-F5344CB8AC3E}">
        <p14:creationId xmlns:p14="http://schemas.microsoft.com/office/powerpoint/2010/main" xmlns="" val="1118686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2000"/>
                                        <p:tgtEl>
                                          <p:spTgt spid="11"/>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1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10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1000"/>
                                        <p:tgtEl>
                                          <p:spTgt spid="13"/>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0" grpId="0" animBg="1"/>
      <p:bldP spid="11" grpId="0" animBg="1"/>
      <p:bldP spid="12" grpId="0" animBg="1"/>
      <p:bldP spid="13" grpId="0" animBg="1"/>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cxnSp>
        <p:nvCxnSpPr>
          <p:cNvPr id="7" name="Connettore 2 6"/>
          <p:cNvCxnSpPr/>
          <p:nvPr/>
        </p:nvCxnSpPr>
        <p:spPr bwMode="auto">
          <a:xfrm>
            <a:off x="4572000" y="3717032"/>
            <a:ext cx="0" cy="50928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
        <p:nvSpPr>
          <p:cNvPr id="8" name="CasellaDiTesto 7"/>
          <p:cNvSpPr txBox="1"/>
          <p:nvPr/>
        </p:nvSpPr>
        <p:spPr>
          <a:xfrm>
            <a:off x="323528" y="188640"/>
            <a:ext cx="4968552" cy="523220"/>
          </a:xfrm>
          <a:prstGeom prst="rect">
            <a:avLst/>
          </a:prstGeom>
          <a:noFill/>
        </p:spPr>
        <p:txBody>
          <a:bodyPr wrap="square" rtlCol="0">
            <a:spAutoFit/>
          </a:bodyPr>
          <a:lstStyle/>
          <a:p>
            <a:pPr algn="ctr"/>
            <a:r>
              <a:rPr lang="it-IT" sz="2800" b="1" dirty="0" smtClean="0">
                <a:solidFill>
                  <a:srgbClr val="C00000"/>
                </a:solidFill>
                <a:effectLst>
                  <a:outerShdw blurRad="38100" dist="38100" dir="2700000" algn="tl">
                    <a:srgbClr val="000000">
                      <a:alpha val="43137"/>
                    </a:srgbClr>
                  </a:outerShdw>
                </a:effectLst>
              </a:rPr>
              <a:t>IL DIRETTORE GENERALE</a:t>
            </a:r>
            <a:endParaRPr lang="it-IT" sz="2800" b="1" dirty="0">
              <a:solidFill>
                <a:srgbClr val="C00000"/>
              </a:solidFill>
              <a:effectLst>
                <a:outerShdw blurRad="38100" dist="38100" dir="2700000" algn="tl">
                  <a:srgbClr val="000000">
                    <a:alpha val="43137"/>
                  </a:srgbClr>
                </a:outerShdw>
              </a:effectLst>
            </a:endParaRPr>
          </a:p>
        </p:txBody>
      </p:sp>
      <p:sp>
        <p:nvSpPr>
          <p:cNvPr id="9" name="CasellaDiTesto 8"/>
          <p:cNvSpPr txBox="1"/>
          <p:nvPr/>
        </p:nvSpPr>
        <p:spPr>
          <a:xfrm>
            <a:off x="971600" y="1988840"/>
            <a:ext cx="7200800" cy="1938992"/>
          </a:xfrm>
          <a:prstGeom prst="rect">
            <a:avLst/>
          </a:prstGeom>
          <a:noFill/>
        </p:spPr>
        <p:txBody>
          <a:bodyPr wrap="square" rtlCol="0">
            <a:spAutoFit/>
          </a:bodyPr>
          <a:lstStyle/>
          <a:p>
            <a:pPr algn="just">
              <a:spcAft>
                <a:spcPts val="600"/>
              </a:spcAft>
              <a:defRPr/>
            </a:pPr>
            <a:r>
              <a:rPr lang="it-IT" sz="2000" dirty="0" smtClean="0"/>
              <a:t>Organo monocratico, rappresentante legale dell’A.O., assume tutti gli atti di indirizzo e governo necessari per il suo corretto funzionamento</a:t>
            </a:r>
            <a:r>
              <a:rPr lang="it-IT" sz="2000" smtClean="0"/>
              <a:t>, che </a:t>
            </a:r>
            <a:r>
              <a:rPr lang="it-IT" sz="2000" dirty="0" smtClean="0"/>
              <a:t>devono porsi in linea con gli indirizzi e le direttive poste dai differenti livelli di governo e programmazione del S.S.N., ossia definiti sia a livello statale che regionale</a:t>
            </a:r>
          </a:p>
        </p:txBody>
      </p:sp>
      <p:sp>
        <p:nvSpPr>
          <p:cNvPr id="10" name="CasellaDiTesto 9"/>
          <p:cNvSpPr txBox="1"/>
          <p:nvPr/>
        </p:nvSpPr>
        <p:spPr>
          <a:xfrm>
            <a:off x="179512" y="692696"/>
            <a:ext cx="8640960" cy="1200329"/>
          </a:xfrm>
          <a:prstGeom prst="rect">
            <a:avLst/>
          </a:prstGeom>
          <a:noFill/>
        </p:spPr>
        <p:txBody>
          <a:bodyPr wrap="square" rtlCol="0">
            <a:spAutoFit/>
          </a:bodyPr>
          <a:lstStyle/>
          <a:p>
            <a:pPr algn="just"/>
            <a:r>
              <a:rPr lang="it-IT" dirty="0" err="1" smtClean="0"/>
              <a:t>D.lgs</a:t>
            </a:r>
            <a:r>
              <a:rPr lang="it-IT" dirty="0" smtClean="0"/>
              <a:t> n.502/1992 - art. 1</a:t>
            </a:r>
            <a:r>
              <a:rPr lang="it-IT" i="1" dirty="0" smtClean="0"/>
              <a:t>quater:</a:t>
            </a:r>
            <a:r>
              <a:rPr lang="it-IT" dirty="0" smtClean="0"/>
              <a:t> “</a:t>
            </a:r>
            <a:r>
              <a:rPr lang="it-IT" i="1" dirty="0" smtClean="0"/>
              <a:t>Sono organi dell’azienda il Direttore Generale e il Collegio Sindacale. Il Direttore Generale adotta l’Atto Aziendale di cui al comma 1bis; è responsabile della gestione complessiva e nomina i responsabili delle strutture operative dell’azienda</a:t>
            </a:r>
            <a:r>
              <a:rPr lang="it-IT" dirty="0" smtClean="0"/>
              <a:t>”.</a:t>
            </a:r>
          </a:p>
        </p:txBody>
      </p:sp>
      <p:sp>
        <p:nvSpPr>
          <p:cNvPr id="19" name="CasellaDiTesto 18"/>
          <p:cNvSpPr txBox="1"/>
          <p:nvPr/>
        </p:nvSpPr>
        <p:spPr>
          <a:xfrm>
            <a:off x="251520" y="4221088"/>
            <a:ext cx="8640960" cy="1015663"/>
          </a:xfrm>
          <a:prstGeom prst="rect">
            <a:avLst/>
          </a:prstGeom>
          <a:noFill/>
        </p:spPr>
        <p:txBody>
          <a:bodyPr wrap="square" rtlCol="0">
            <a:spAutoFit/>
          </a:bodyPr>
          <a:lstStyle/>
          <a:p>
            <a:pPr algn="just"/>
            <a:r>
              <a:rPr lang="it-IT" sz="2000" dirty="0" smtClean="0"/>
              <a:t>È la figura che risponde dell’andamento dell’Azienda nel suo insieme, ovverosia dell’azione gestionale complessivamente intesa, nei suoi aspetti strategici, organizzativi ed economici (pareggio di bilancio). </a:t>
            </a:r>
          </a:p>
        </p:txBody>
      </p:sp>
      <p:cxnSp>
        <p:nvCxnSpPr>
          <p:cNvPr id="23" name="Connettore 2 22"/>
          <p:cNvCxnSpPr/>
          <p:nvPr/>
        </p:nvCxnSpPr>
        <p:spPr bwMode="auto">
          <a:xfrm>
            <a:off x="323528" y="5589240"/>
            <a:ext cx="864096"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
        <p:nvSpPr>
          <p:cNvPr id="24" name="CasellaDiTesto 23"/>
          <p:cNvSpPr txBox="1"/>
          <p:nvPr/>
        </p:nvSpPr>
        <p:spPr>
          <a:xfrm>
            <a:off x="1403648" y="5301208"/>
            <a:ext cx="6480720" cy="954107"/>
          </a:xfrm>
          <a:prstGeom prst="rect">
            <a:avLst/>
          </a:prstGeom>
          <a:noFill/>
        </p:spPr>
        <p:txBody>
          <a:bodyPr wrap="square" rtlCol="0">
            <a:spAutoFit/>
          </a:bodyPr>
          <a:lstStyle/>
          <a:p>
            <a:pPr algn="ctr"/>
            <a:r>
              <a:rPr lang="it-IT" sz="2800" b="1" dirty="0" smtClean="0">
                <a:solidFill>
                  <a:srgbClr val="C00000"/>
                </a:solidFill>
                <a:effectLst>
                  <a:outerShdw blurRad="38100" dist="38100" dir="2700000" algn="tl">
                    <a:srgbClr val="000000">
                      <a:alpha val="43137"/>
                    </a:srgbClr>
                  </a:outerShdw>
                </a:effectLst>
              </a:rPr>
              <a:t>RESPONSABILITÀ GESTIONALE E PER RISULTATI (dirigenziale, manageriale)</a:t>
            </a:r>
            <a:endParaRPr lang="it-IT" sz="2800" b="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cxnSp>
        <p:nvCxnSpPr>
          <p:cNvPr id="4" name="Connettore 2 3"/>
          <p:cNvCxnSpPr/>
          <p:nvPr/>
        </p:nvCxnSpPr>
        <p:spPr bwMode="auto">
          <a:xfrm>
            <a:off x="4716016" y="2708920"/>
            <a:ext cx="0" cy="432048"/>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7" name="Connettore 2 6"/>
          <p:cNvCxnSpPr/>
          <p:nvPr/>
        </p:nvCxnSpPr>
        <p:spPr bwMode="auto">
          <a:xfrm>
            <a:off x="251520" y="908720"/>
            <a:ext cx="864096"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
        <p:nvSpPr>
          <p:cNvPr id="8" name="CasellaDiTesto 7"/>
          <p:cNvSpPr txBox="1"/>
          <p:nvPr/>
        </p:nvSpPr>
        <p:spPr>
          <a:xfrm>
            <a:off x="323528" y="188640"/>
            <a:ext cx="4968552" cy="523220"/>
          </a:xfrm>
          <a:prstGeom prst="rect">
            <a:avLst/>
          </a:prstGeom>
          <a:noFill/>
        </p:spPr>
        <p:txBody>
          <a:bodyPr wrap="square" rtlCol="0">
            <a:spAutoFit/>
          </a:bodyPr>
          <a:lstStyle/>
          <a:p>
            <a:pPr algn="ctr"/>
            <a:r>
              <a:rPr lang="it-IT" sz="2800" b="1" dirty="0" smtClean="0">
                <a:solidFill>
                  <a:srgbClr val="C00000"/>
                </a:solidFill>
                <a:effectLst>
                  <a:outerShdw blurRad="38100" dist="38100" dir="2700000" algn="tl">
                    <a:srgbClr val="000000">
                      <a:alpha val="43137"/>
                    </a:srgbClr>
                  </a:outerShdw>
                </a:effectLst>
              </a:rPr>
              <a:t>IL DIRETTORE GENERALE</a:t>
            </a:r>
            <a:endParaRPr lang="it-IT" sz="2800" b="1" dirty="0">
              <a:solidFill>
                <a:srgbClr val="C00000"/>
              </a:solidFill>
              <a:effectLst>
                <a:outerShdw blurRad="38100" dist="38100" dir="2700000" algn="tl">
                  <a:srgbClr val="000000">
                    <a:alpha val="43137"/>
                  </a:srgbClr>
                </a:outerShdw>
              </a:effectLst>
            </a:endParaRPr>
          </a:p>
        </p:txBody>
      </p:sp>
      <p:sp>
        <p:nvSpPr>
          <p:cNvPr id="9" name="CasellaDiTesto 8"/>
          <p:cNvSpPr txBox="1"/>
          <p:nvPr/>
        </p:nvSpPr>
        <p:spPr>
          <a:xfrm>
            <a:off x="1259632" y="692696"/>
            <a:ext cx="7632848" cy="2077492"/>
          </a:xfrm>
          <a:prstGeom prst="rect">
            <a:avLst/>
          </a:prstGeom>
          <a:noFill/>
        </p:spPr>
        <p:txBody>
          <a:bodyPr wrap="square" rtlCol="0">
            <a:spAutoFit/>
          </a:bodyPr>
          <a:lstStyle/>
          <a:p>
            <a:pPr>
              <a:spcAft>
                <a:spcPts val="600"/>
              </a:spcAft>
              <a:defRPr/>
            </a:pPr>
            <a:r>
              <a:rPr lang="it-IT" sz="2000" dirty="0" smtClean="0"/>
              <a:t>Provvedimenti di nomina dei </a:t>
            </a:r>
            <a:r>
              <a:rPr lang="it-IT" sz="2000" dirty="0" err="1" smtClean="0"/>
              <a:t>D.G.delle</a:t>
            </a:r>
            <a:r>
              <a:rPr lang="it-IT" sz="2000" dirty="0" smtClean="0"/>
              <a:t> A.O. e delle </a:t>
            </a:r>
            <a:r>
              <a:rPr lang="it-IT" sz="2000" dirty="0" err="1" smtClean="0"/>
              <a:t>A.S.L.</a:t>
            </a:r>
            <a:r>
              <a:rPr lang="it-IT" sz="2000" dirty="0" smtClean="0"/>
              <a:t> sono adottati dalle Regioni a seguito di valutazione dei requisiti dei candidati</a:t>
            </a:r>
          </a:p>
          <a:p>
            <a:pPr>
              <a:spcAft>
                <a:spcPts val="600"/>
              </a:spcAft>
              <a:defRPr/>
            </a:pPr>
            <a:r>
              <a:rPr lang="it-IT" sz="1600" dirty="0" smtClean="0"/>
              <a:t>(il diploma di laurea, l’esperienza almeno quinquennale di direzione tecnica o amministrativa in enti, aziende, strutture pubbliche o private, con posizione dirigenziale, autonomia gestionale e responsabilità diretta connessa, svolta nei dieci anni precedenti la pubblicazione dell’avviso)</a:t>
            </a:r>
          </a:p>
        </p:txBody>
      </p:sp>
      <p:sp>
        <p:nvSpPr>
          <p:cNvPr id="12" name="CasellaDiTesto 11"/>
          <p:cNvSpPr txBox="1"/>
          <p:nvPr/>
        </p:nvSpPr>
        <p:spPr>
          <a:xfrm>
            <a:off x="899592" y="3149095"/>
            <a:ext cx="7704856" cy="3016210"/>
          </a:xfrm>
          <a:prstGeom prst="rect">
            <a:avLst/>
          </a:prstGeom>
          <a:noFill/>
        </p:spPr>
        <p:txBody>
          <a:bodyPr wrap="square" rtlCol="0">
            <a:spAutoFit/>
          </a:bodyPr>
          <a:lstStyle/>
          <a:p>
            <a:pPr algn="just">
              <a:spcAft>
                <a:spcPts val="600"/>
              </a:spcAft>
              <a:buFont typeface="Arial" pitchFamily="34" charset="0"/>
              <a:buChar char="•"/>
            </a:pPr>
            <a:r>
              <a:rPr lang="it-IT" sz="2000" dirty="0" smtClean="0"/>
              <a:t> Non vi è necessità di valutazione dei titoli, né tantomeno delle attitudini personali </a:t>
            </a:r>
            <a:r>
              <a:rPr lang="it-IT" sz="2000" dirty="0" smtClean="0">
                <a:sym typeface="Symbol"/>
              </a:rPr>
              <a:t> </a:t>
            </a:r>
            <a:r>
              <a:rPr lang="it-IT" sz="2000" dirty="0" smtClean="0"/>
              <a:t>le Regioni risultano in possesso di poteri discrezionali molto ampi nella scelta (sia essa di nomina, conferma o revoca), espressione della “</a:t>
            </a:r>
            <a:r>
              <a:rPr lang="it-IT" sz="2000" i="1" dirty="0" smtClean="0"/>
              <a:t>potestà d’indirizzo di governo</a:t>
            </a:r>
            <a:r>
              <a:rPr lang="it-IT" sz="2000" dirty="0" smtClean="0"/>
              <a:t>” nel settore sanitario. </a:t>
            </a:r>
          </a:p>
          <a:p>
            <a:pPr algn="just">
              <a:spcAft>
                <a:spcPts val="600"/>
              </a:spcAft>
              <a:buFont typeface="Arial" pitchFamily="34" charset="0"/>
              <a:buChar char="•"/>
            </a:pPr>
            <a:r>
              <a:rPr lang="it-IT" sz="2000" dirty="0" smtClean="0"/>
              <a:t> Non vi è obbligo di motivazione della scelta, essendo dirimente l’attestazione dei requisiti a partire dalla valutazione documentale dei titoli.</a:t>
            </a:r>
          </a:p>
          <a:p>
            <a:pPr algn="just">
              <a:spcAft>
                <a:spcPts val="600"/>
              </a:spcAft>
            </a:pPr>
            <a:endParaRPr lang="it-IT"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cxnSp>
        <p:nvCxnSpPr>
          <p:cNvPr id="4" name="Connettore 2 3"/>
          <p:cNvCxnSpPr/>
          <p:nvPr/>
        </p:nvCxnSpPr>
        <p:spPr bwMode="auto">
          <a:xfrm>
            <a:off x="4716016" y="1772816"/>
            <a:ext cx="0" cy="432048"/>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7" name="Connettore 2 6"/>
          <p:cNvCxnSpPr/>
          <p:nvPr/>
        </p:nvCxnSpPr>
        <p:spPr bwMode="auto">
          <a:xfrm>
            <a:off x="251520" y="908720"/>
            <a:ext cx="864096"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
        <p:nvSpPr>
          <p:cNvPr id="8" name="CasellaDiTesto 7"/>
          <p:cNvSpPr txBox="1"/>
          <p:nvPr/>
        </p:nvSpPr>
        <p:spPr>
          <a:xfrm>
            <a:off x="323528" y="188640"/>
            <a:ext cx="4968552" cy="523220"/>
          </a:xfrm>
          <a:prstGeom prst="rect">
            <a:avLst/>
          </a:prstGeom>
          <a:noFill/>
        </p:spPr>
        <p:txBody>
          <a:bodyPr wrap="square" rtlCol="0">
            <a:spAutoFit/>
          </a:bodyPr>
          <a:lstStyle/>
          <a:p>
            <a:pPr algn="ctr"/>
            <a:r>
              <a:rPr lang="it-IT" sz="2800" b="1" dirty="0" smtClean="0">
                <a:solidFill>
                  <a:srgbClr val="C00000"/>
                </a:solidFill>
                <a:effectLst>
                  <a:outerShdw blurRad="38100" dist="38100" dir="2700000" algn="tl">
                    <a:srgbClr val="000000">
                      <a:alpha val="43137"/>
                    </a:srgbClr>
                  </a:outerShdw>
                </a:effectLst>
              </a:rPr>
              <a:t>IL DIRETTORE GENERALE</a:t>
            </a:r>
            <a:endParaRPr lang="it-IT" sz="2800" b="1" dirty="0">
              <a:solidFill>
                <a:srgbClr val="C00000"/>
              </a:solidFill>
              <a:effectLst>
                <a:outerShdw blurRad="38100" dist="38100" dir="2700000" algn="tl">
                  <a:srgbClr val="000000">
                    <a:alpha val="43137"/>
                  </a:srgbClr>
                </a:outerShdw>
              </a:effectLst>
            </a:endParaRPr>
          </a:p>
        </p:txBody>
      </p:sp>
      <p:sp>
        <p:nvSpPr>
          <p:cNvPr id="9" name="CasellaDiTesto 8"/>
          <p:cNvSpPr txBox="1"/>
          <p:nvPr/>
        </p:nvSpPr>
        <p:spPr>
          <a:xfrm>
            <a:off x="1259632" y="692697"/>
            <a:ext cx="7632848" cy="1323439"/>
          </a:xfrm>
          <a:prstGeom prst="rect">
            <a:avLst/>
          </a:prstGeom>
          <a:noFill/>
        </p:spPr>
        <p:txBody>
          <a:bodyPr wrap="square" rtlCol="0">
            <a:spAutoFit/>
          </a:bodyPr>
          <a:lstStyle/>
          <a:p>
            <a:pPr algn="just">
              <a:spcAft>
                <a:spcPts val="600"/>
              </a:spcAft>
              <a:defRPr/>
            </a:pPr>
            <a:r>
              <a:rPr lang="it-IT" sz="2000" dirty="0" smtClean="0"/>
              <a:t>Verifica al 18° mese dalla nomina da parte della Regione dei risultati aziendali conseguiti e del raggiungimento degli obiettivi, definiti dalla Giunta Regionale, da parte del Direttore Generale</a:t>
            </a:r>
            <a:endParaRPr lang="it-IT" sz="1600" dirty="0" smtClean="0"/>
          </a:p>
        </p:txBody>
      </p:sp>
      <p:sp>
        <p:nvSpPr>
          <p:cNvPr id="12" name="CasellaDiTesto 11"/>
          <p:cNvSpPr txBox="1"/>
          <p:nvPr/>
        </p:nvSpPr>
        <p:spPr>
          <a:xfrm>
            <a:off x="251520" y="2204864"/>
            <a:ext cx="8640960" cy="1323439"/>
          </a:xfrm>
          <a:prstGeom prst="rect">
            <a:avLst/>
          </a:prstGeom>
          <a:noFill/>
        </p:spPr>
        <p:txBody>
          <a:bodyPr wrap="square" rtlCol="0">
            <a:spAutoFit/>
          </a:bodyPr>
          <a:lstStyle/>
          <a:p>
            <a:pPr algn="just">
              <a:spcAft>
                <a:spcPts val="600"/>
              </a:spcAft>
            </a:pPr>
            <a:r>
              <a:rPr lang="it-IT" sz="2000" dirty="0" smtClean="0"/>
              <a:t>introduzione di forme di valutazione dell’operato dei dirigenti basate sull’analisi oggettiva dei risultati conseguiti e degli obiettivi raggiunti, finalizzate alla esclusione di influenze e motivazioni di tipo politico nella nomina, conferma o revoca dei D.G. della pubblica amministrazione</a:t>
            </a:r>
            <a:endParaRPr lang="it-IT" sz="2000" dirty="0"/>
          </a:p>
        </p:txBody>
      </p:sp>
      <p:cxnSp>
        <p:nvCxnSpPr>
          <p:cNvPr id="10" name="Connettore 2 9"/>
          <p:cNvCxnSpPr/>
          <p:nvPr/>
        </p:nvCxnSpPr>
        <p:spPr bwMode="auto">
          <a:xfrm>
            <a:off x="1259632" y="3933056"/>
            <a:ext cx="504056"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
        <p:nvSpPr>
          <p:cNvPr id="15" name="CasellaDiTesto 14"/>
          <p:cNvSpPr txBox="1"/>
          <p:nvPr/>
        </p:nvSpPr>
        <p:spPr>
          <a:xfrm>
            <a:off x="827584" y="3718480"/>
            <a:ext cx="8136904" cy="1862048"/>
          </a:xfrm>
          <a:prstGeom prst="rect">
            <a:avLst/>
          </a:prstGeom>
          <a:noFill/>
        </p:spPr>
        <p:txBody>
          <a:bodyPr wrap="square" rtlCol="0">
            <a:spAutoFit/>
          </a:bodyPr>
          <a:lstStyle/>
          <a:p>
            <a:pPr algn="ctr">
              <a:spcAft>
                <a:spcPts val="600"/>
              </a:spcAft>
            </a:pPr>
            <a:r>
              <a:rPr lang="it-IT" sz="2000" b="1" dirty="0" smtClean="0"/>
              <a:t>L. n.142/1990; </a:t>
            </a:r>
            <a:r>
              <a:rPr lang="it-IT" sz="2000" b="1" dirty="0" err="1" smtClean="0"/>
              <a:t>D.Lgs</a:t>
            </a:r>
            <a:r>
              <a:rPr lang="it-IT" sz="2000" b="1" dirty="0" smtClean="0"/>
              <a:t> n.29/1993; DLgs 80/1998</a:t>
            </a:r>
          </a:p>
          <a:p>
            <a:pPr lvl="0">
              <a:buFont typeface="Arial" pitchFamily="34" charset="0"/>
              <a:buChar char="•"/>
            </a:pPr>
            <a:r>
              <a:rPr lang="it-IT" dirty="0" smtClean="0">
                <a:solidFill>
                  <a:srgbClr val="000000"/>
                </a:solidFill>
              </a:rPr>
              <a:t> Sistema di accesso al ruolo dirigenziale di tipo meritocratico</a:t>
            </a:r>
          </a:p>
          <a:p>
            <a:pPr lvl="0">
              <a:buFont typeface="Arial" pitchFamily="34" charset="0"/>
              <a:buChar char="•"/>
            </a:pPr>
            <a:r>
              <a:rPr lang="it-IT" dirty="0" smtClean="0">
                <a:solidFill>
                  <a:srgbClr val="000000"/>
                </a:solidFill>
              </a:rPr>
              <a:t> Due ruoli della dirigenza: Dirigente Generale e Dirigente</a:t>
            </a:r>
          </a:p>
          <a:p>
            <a:pPr lvl="0">
              <a:buFont typeface="Arial" pitchFamily="34" charset="0"/>
              <a:buChar char="•"/>
            </a:pPr>
            <a:r>
              <a:rPr lang="it-IT" dirty="0" smtClean="0"/>
              <a:t> Tratti distintivi del rapporto dirigenti </a:t>
            </a:r>
            <a:r>
              <a:rPr lang="it-IT" dirty="0" err="1" smtClean="0"/>
              <a:t>generali-dirigenti</a:t>
            </a:r>
            <a:r>
              <a:rPr lang="it-IT" dirty="0" smtClean="0"/>
              <a:t> individuati nella distinzione dei compiti fondata su criteri collaborativi e di specificità professionale</a:t>
            </a:r>
            <a:endParaRPr lang="it-IT" sz="20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124744"/>
            <a:ext cx="9144000" cy="764704"/>
          </a:xfrm>
        </p:spPr>
        <p:txBody>
          <a:bodyPr/>
          <a:lstStyle/>
          <a:p>
            <a:pPr algn="ctr"/>
            <a:r>
              <a:rPr lang="it-IT" sz="2800" b="1" cap="small" dirty="0" smtClean="0">
                <a:solidFill>
                  <a:srgbClr val="C00000"/>
                </a:solidFill>
              </a:rPr>
              <a:t>Excursus Normativo sulla organizzazione del Servizio </a:t>
            </a:r>
            <a:r>
              <a:rPr lang="it-IT" sz="2800" b="1" cap="small" dirty="0">
                <a:solidFill>
                  <a:srgbClr val="C00000"/>
                </a:solidFill>
              </a:rPr>
              <a:t>Sanitario Nazionale </a:t>
            </a:r>
            <a:r>
              <a:rPr lang="it-IT" sz="2800" b="1" cap="small" dirty="0" smtClean="0">
                <a:solidFill>
                  <a:srgbClr val="C00000"/>
                </a:solidFill>
              </a:rPr>
              <a:t>italiano</a:t>
            </a:r>
            <a:endParaRPr lang="it-IT" sz="2800" dirty="0">
              <a:solidFill>
                <a:srgbClr val="C00000"/>
              </a:solidFill>
            </a:endParaRPr>
          </a:p>
        </p:txBody>
      </p:sp>
      <p:pic>
        <p:nvPicPr>
          <p:cNvPr id="2050"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2051" name="Rectangle 3"/>
          <p:cNvSpPr>
            <a:spLocks noChangeArrowheads="1"/>
          </p:cNvSpPr>
          <p:nvPr/>
        </p:nvSpPr>
        <p:spPr bwMode="auto">
          <a:xfrm>
            <a:off x="971600" y="2204864"/>
            <a:ext cx="72008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it-IT" sz="2400" b="0" i="1" u="none" strike="noStrike" cap="none" normalizeH="0" baseline="0" dirty="0" smtClean="0">
                <a:ln>
                  <a:noFill/>
                </a:ln>
                <a:solidFill>
                  <a:schemeClr val="tx1"/>
                </a:solidFill>
                <a:effectLst/>
                <a:latin typeface="Calibri" pitchFamily="34" charset="0"/>
                <a:ea typeface="Calibri" pitchFamily="34" charset="0"/>
                <a:cs typeface="Calibri" pitchFamily="34" charset="0"/>
              </a:rPr>
              <a:t>Se la medicina vuole raggiungere pienamente i propri fini, essa deve entrare nell’ampia vita politica del suo tempo, e deve indicare tutti gli ostacoli che impediscono il normale completamento del ciclo vitale […] la medicina è una scienza sociale, e la politica è una medicina su larga scala.</a:t>
            </a:r>
            <a:r>
              <a:rPr kumimoji="0" lang="it-IT" sz="24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endParaRPr kumimoji="0" lang="it-IT"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it-IT" sz="2400" b="1" i="0" u="none" strike="noStrike" cap="none" normalizeH="0" baseline="0" dirty="0" smtClean="0">
                <a:ln>
                  <a:noFill/>
                </a:ln>
                <a:solidFill>
                  <a:schemeClr val="tx1"/>
                </a:solidFill>
                <a:effectLst/>
                <a:latin typeface="Calibri" pitchFamily="34" charset="0"/>
                <a:ea typeface="Calibri" pitchFamily="34" charset="0"/>
                <a:cs typeface="Calibri" pitchFamily="34" charset="0"/>
              </a:rPr>
              <a:t>Rudolph </a:t>
            </a:r>
            <a:r>
              <a:rPr kumimoji="0" lang="it-IT" sz="2400" b="1"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Virchow</a:t>
            </a:r>
            <a:r>
              <a:rPr kumimoji="0" lang="it-IT" sz="2400" b="1" i="0" u="none" strike="noStrike" cap="none" normalizeH="0" baseline="0" dirty="0" smtClean="0">
                <a:ln>
                  <a:noFill/>
                </a:ln>
                <a:solidFill>
                  <a:schemeClr val="tx1"/>
                </a:solidFill>
                <a:effectLst/>
                <a:latin typeface="Calibri" pitchFamily="34" charset="0"/>
                <a:ea typeface="Calibri" pitchFamily="34" charset="0"/>
                <a:cs typeface="Calibri" pitchFamily="34" charset="0"/>
              </a:rPr>
              <a:t>, 1888</a:t>
            </a:r>
            <a:endParaRPr kumimoji="0" lang="it-IT" sz="4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921937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cxnSp>
        <p:nvCxnSpPr>
          <p:cNvPr id="7" name="Connettore 2 6"/>
          <p:cNvCxnSpPr/>
          <p:nvPr/>
        </p:nvCxnSpPr>
        <p:spPr bwMode="auto">
          <a:xfrm>
            <a:off x="251520" y="908720"/>
            <a:ext cx="864096"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
        <p:nvSpPr>
          <p:cNvPr id="8" name="CasellaDiTesto 7"/>
          <p:cNvSpPr txBox="1"/>
          <p:nvPr/>
        </p:nvSpPr>
        <p:spPr>
          <a:xfrm>
            <a:off x="323528" y="188640"/>
            <a:ext cx="4968552" cy="523220"/>
          </a:xfrm>
          <a:prstGeom prst="rect">
            <a:avLst/>
          </a:prstGeom>
          <a:noFill/>
        </p:spPr>
        <p:txBody>
          <a:bodyPr wrap="square" rtlCol="0">
            <a:spAutoFit/>
          </a:bodyPr>
          <a:lstStyle/>
          <a:p>
            <a:pPr algn="ctr"/>
            <a:r>
              <a:rPr lang="it-IT" sz="2800" b="1" dirty="0" smtClean="0">
                <a:solidFill>
                  <a:srgbClr val="C00000"/>
                </a:solidFill>
                <a:effectLst>
                  <a:outerShdw blurRad="38100" dist="38100" dir="2700000" algn="tl">
                    <a:srgbClr val="000000">
                      <a:alpha val="43137"/>
                    </a:srgbClr>
                  </a:outerShdw>
                </a:effectLst>
              </a:rPr>
              <a:t>IL DIRETTORE GENERALE</a:t>
            </a:r>
            <a:endParaRPr lang="it-IT" sz="2800" b="1" dirty="0">
              <a:solidFill>
                <a:srgbClr val="C00000"/>
              </a:solidFill>
              <a:effectLst>
                <a:outerShdw blurRad="38100" dist="38100" dir="2700000" algn="tl">
                  <a:srgbClr val="000000">
                    <a:alpha val="43137"/>
                  </a:srgbClr>
                </a:outerShdw>
              </a:effectLst>
            </a:endParaRPr>
          </a:p>
        </p:txBody>
      </p:sp>
      <p:sp>
        <p:nvSpPr>
          <p:cNvPr id="9" name="CasellaDiTesto 8"/>
          <p:cNvSpPr txBox="1"/>
          <p:nvPr/>
        </p:nvSpPr>
        <p:spPr>
          <a:xfrm>
            <a:off x="1259632" y="692697"/>
            <a:ext cx="7632848" cy="400110"/>
          </a:xfrm>
          <a:prstGeom prst="rect">
            <a:avLst/>
          </a:prstGeom>
          <a:noFill/>
        </p:spPr>
        <p:txBody>
          <a:bodyPr wrap="square" rtlCol="0">
            <a:spAutoFit/>
          </a:bodyPr>
          <a:lstStyle/>
          <a:p>
            <a:pPr algn="just">
              <a:spcAft>
                <a:spcPts val="600"/>
              </a:spcAft>
              <a:defRPr/>
            </a:pPr>
            <a:r>
              <a:rPr lang="it-IT" sz="2000" b="1" dirty="0" smtClean="0">
                <a:solidFill>
                  <a:srgbClr val="C00000"/>
                </a:solidFill>
              </a:rPr>
              <a:t>Legge n.145/2002 (c.d. “</a:t>
            </a:r>
            <a:r>
              <a:rPr lang="it-IT" sz="2000" b="1" i="1" dirty="0" smtClean="0">
                <a:solidFill>
                  <a:srgbClr val="C00000"/>
                </a:solidFill>
              </a:rPr>
              <a:t>Legge Frattini</a:t>
            </a:r>
            <a:r>
              <a:rPr lang="it-IT" sz="2000" b="1" dirty="0" smtClean="0">
                <a:solidFill>
                  <a:srgbClr val="C00000"/>
                </a:solidFill>
              </a:rPr>
              <a:t>”)</a:t>
            </a:r>
            <a:endParaRPr lang="it-IT" sz="1600" b="1" dirty="0" smtClean="0">
              <a:solidFill>
                <a:srgbClr val="C00000"/>
              </a:solidFill>
            </a:endParaRPr>
          </a:p>
        </p:txBody>
      </p:sp>
      <p:sp>
        <p:nvSpPr>
          <p:cNvPr id="12" name="CasellaDiTesto 11"/>
          <p:cNvSpPr txBox="1"/>
          <p:nvPr/>
        </p:nvSpPr>
        <p:spPr>
          <a:xfrm>
            <a:off x="251520" y="1124744"/>
            <a:ext cx="8640960" cy="1554272"/>
          </a:xfrm>
          <a:prstGeom prst="rect">
            <a:avLst/>
          </a:prstGeom>
          <a:noFill/>
        </p:spPr>
        <p:txBody>
          <a:bodyPr wrap="square" rtlCol="0">
            <a:spAutoFit/>
          </a:bodyPr>
          <a:lstStyle/>
          <a:p>
            <a:pPr algn="just">
              <a:spcAft>
                <a:spcPts val="600"/>
              </a:spcAft>
            </a:pPr>
            <a:r>
              <a:rPr lang="it-IT" dirty="0" smtClean="0"/>
              <a:t>introduzione e regolamentazione del così detto “</a:t>
            </a:r>
            <a:r>
              <a:rPr lang="it-IT" b="1" i="1" u="sng" dirty="0" err="1" smtClean="0">
                <a:solidFill>
                  <a:srgbClr val="C00000"/>
                </a:solidFill>
              </a:rPr>
              <a:t>spoil</a:t>
            </a:r>
            <a:r>
              <a:rPr lang="it-IT" b="1" i="1" u="sng" dirty="0" smtClean="0">
                <a:solidFill>
                  <a:srgbClr val="C00000"/>
                </a:solidFill>
              </a:rPr>
              <a:t> system</a:t>
            </a:r>
            <a:r>
              <a:rPr lang="it-IT" dirty="0" smtClean="0"/>
              <a:t>”, strumento di origine anglosassone teso a garantire una costante corrispondenza e un conseguente rapporto fiduciario tra classe di governo e dirigenza statale</a:t>
            </a:r>
          </a:p>
          <a:p>
            <a:pPr algn="just">
              <a:spcAft>
                <a:spcPts val="600"/>
              </a:spcAft>
            </a:pPr>
            <a:r>
              <a:rPr lang="it-IT" dirty="0" smtClean="0"/>
              <a:t>nel diritto amministrativo </a:t>
            </a:r>
            <a:r>
              <a:rPr lang="it-IT" dirty="0" smtClean="0">
                <a:sym typeface="Symbol"/>
              </a:rPr>
              <a:t> </a:t>
            </a:r>
            <a:r>
              <a:rPr lang="it-IT" dirty="0" smtClean="0"/>
              <a:t>meccanismo di “rinnovo” della dirigenza pubblica in posizione verticistica nel momento del cambio di Governo</a:t>
            </a:r>
            <a:endParaRPr lang="it-IT" dirty="0"/>
          </a:p>
        </p:txBody>
      </p:sp>
      <p:sp>
        <p:nvSpPr>
          <p:cNvPr id="124929" name="Rectangle 1"/>
          <p:cNvSpPr>
            <a:spLocks noChangeArrowheads="1"/>
          </p:cNvSpPr>
          <p:nvPr/>
        </p:nvSpPr>
        <p:spPr bwMode="auto">
          <a:xfrm>
            <a:off x="323528" y="2708920"/>
            <a:ext cx="8496944"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just" defTabSz="914400" rtl="0" eaLnBrk="1" fontAlgn="base" latinLnBrk="0" hangingPunct="1">
              <a:lnSpc>
                <a:spcPct val="100000"/>
              </a:lnSpc>
              <a:spcBef>
                <a:spcPct val="0"/>
              </a:spcBef>
              <a:spcAft>
                <a:spcPct val="0"/>
              </a:spcAft>
              <a:buClrTx/>
              <a:buSzTx/>
              <a:buFontTx/>
              <a:buNone/>
              <a:tabLst/>
            </a:pPr>
            <a:r>
              <a:rPr kumimoji="0" lang="it-IT" sz="16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La Legge disciplina il conferimento e la revoca dell’incarico dirigenziale, attribuendo all’atto di conferimento la funzione di indicare in modo specifico </a:t>
            </a:r>
            <a:r>
              <a:rPr kumimoji="0" lang="it-IT" sz="1600" b="1" i="0" u="none" strike="noStrike" cap="none" normalizeH="0" baseline="0" dirty="0" smtClean="0">
                <a:ln>
                  <a:noFill/>
                </a:ln>
                <a:solidFill>
                  <a:schemeClr val="tx1"/>
                </a:solidFill>
                <a:effectLst/>
                <a:latin typeface="Calibri" pitchFamily="34" charset="0"/>
                <a:ea typeface="Calibri" pitchFamily="34" charset="0"/>
                <a:cs typeface="Calibri" pitchFamily="34" charset="0"/>
              </a:rPr>
              <a:t>oggetto ed obiettivi dell’incarico </a:t>
            </a:r>
            <a:r>
              <a:rPr kumimoji="0" lang="it-IT" sz="16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stesso, “</a:t>
            </a:r>
            <a:r>
              <a:rPr kumimoji="0" lang="it-IT" sz="1600" b="0" i="1" u="none" strike="noStrike" cap="none" normalizeH="0" baseline="0" dirty="0" smtClean="0">
                <a:ln>
                  <a:noFill/>
                </a:ln>
                <a:solidFill>
                  <a:schemeClr val="tx1"/>
                </a:solidFill>
                <a:effectLst/>
                <a:latin typeface="Calibri" pitchFamily="34" charset="0"/>
                <a:ea typeface="Calibri" pitchFamily="34" charset="0"/>
                <a:cs typeface="Calibri" pitchFamily="34" charset="0"/>
              </a:rPr>
              <a:t>con riferimento alle priorità, ai piani e ai programmi definiti dall'organo di vertice nei propri atti di indirizzo e alle eventuali modifiche degli stessi che intervengano nel corso del rapporto</a:t>
            </a:r>
            <a:r>
              <a:rPr kumimoji="0" lang="it-IT" sz="16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p>
          <a:p>
            <a:pPr marL="0" marR="0" lvl="0" algn="just" defTabSz="914400" rtl="0" eaLnBrk="1" fontAlgn="base" latinLnBrk="0" hangingPunct="1">
              <a:lnSpc>
                <a:spcPct val="100000"/>
              </a:lnSpc>
              <a:spcBef>
                <a:spcPct val="0"/>
              </a:spcBef>
              <a:spcAft>
                <a:spcPct val="0"/>
              </a:spcAft>
              <a:buClrTx/>
              <a:buSzTx/>
              <a:buFontTx/>
              <a:buNone/>
              <a:tabLst/>
            </a:pPr>
            <a:r>
              <a:rPr kumimoji="0" lang="it-IT" sz="1600" b="1" i="0" u="none" strike="noStrike" cap="none" normalizeH="0" baseline="0" dirty="0" smtClean="0">
                <a:ln>
                  <a:noFill/>
                </a:ln>
                <a:solidFill>
                  <a:schemeClr val="tx1"/>
                </a:solidFill>
                <a:effectLst/>
                <a:latin typeface="Calibri" pitchFamily="34" charset="0"/>
                <a:ea typeface="Calibri" pitchFamily="34" charset="0"/>
                <a:cs typeface="Calibri" pitchFamily="34" charset="0"/>
              </a:rPr>
              <a:t>Temporaneità dell’incarico</a:t>
            </a:r>
            <a:r>
              <a:rPr kumimoji="0" lang="it-IT" sz="16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che “</a:t>
            </a:r>
            <a:r>
              <a:rPr kumimoji="0" lang="it-IT" sz="1600" b="0" i="1" u="none" strike="noStrike" cap="none" normalizeH="0" baseline="0" dirty="0" smtClean="0">
                <a:ln>
                  <a:noFill/>
                </a:ln>
                <a:solidFill>
                  <a:schemeClr val="tx1"/>
                </a:solidFill>
                <a:effectLst/>
                <a:latin typeface="Calibri" pitchFamily="34" charset="0"/>
                <a:ea typeface="Calibri" pitchFamily="34" charset="0"/>
                <a:cs typeface="Calibri" pitchFamily="34" charset="0"/>
              </a:rPr>
              <a:t>[…] non può eccedere, per gli incarichi di funzione dirigenziale di cui ai commi 3 e 4, il termine di tre anni e, per gli altri incarichi di funzione dirigenziale, il termine di cinque anni […]</a:t>
            </a:r>
            <a:r>
              <a:rPr kumimoji="0" lang="it-IT" sz="16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a:t>
            </a:r>
            <a:r>
              <a:rPr kumimoji="0" lang="it-IT" sz="1600" b="0" i="0" u="none" strike="noStrike" cap="none" normalizeH="0" dirty="0" smtClean="0">
                <a:ln>
                  <a:noFill/>
                </a:ln>
                <a:solidFill>
                  <a:schemeClr val="tx1"/>
                </a:solidFill>
                <a:effectLst/>
                <a:latin typeface="Calibri" pitchFamily="34" charset="0"/>
                <a:ea typeface="Calibri" pitchFamily="34" charset="0"/>
                <a:cs typeface="Calibri" pitchFamily="34" charset="0"/>
              </a:rPr>
              <a:t> </a:t>
            </a:r>
            <a:r>
              <a:rPr kumimoji="0" lang="it-IT" sz="1600" b="0" i="0" u="none" strike="noStrike" cap="none" normalizeH="0" dirty="0" smtClean="0">
                <a:ln>
                  <a:noFill/>
                </a:ln>
                <a:solidFill>
                  <a:schemeClr val="tx1"/>
                </a:solidFill>
                <a:effectLst/>
                <a:latin typeface="Calibri" pitchFamily="34" charset="0"/>
                <a:ea typeface="Calibri" pitchFamily="34" charset="0"/>
                <a:cs typeface="Calibri" pitchFamily="34" charset="0"/>
                <a:sym typeface="Symbol"/>
              </a:rPr>
              <a:t> cessazione automatica dell’incarico da valutazioni oggettive sui risultati ottenuti</a:t>
            </a:r>
            <a:endParaRPr kumimoji="0" lang="it-IT"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Freccia circolare a sinistra 10"/>
          <p:cNvSpPr/>
          <p:nvPr/>
        </p:nvSpPr>
        <p:spPr bwMode="auto">
          <a:xfrm>
            <a:off x="4355976" y="5013176"/>
            <a:ext cx="576064" cy="1008112"/>
          </a:xfrm>
          <a:prstGeom prst="curved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3" name="Freccia circolare a sinistra 12"/>
          <p:cNvSpPr/>
          <p:nvPr/>
        </p:nvSpPr>
        <p:spPr bwMode="auto">
          <a:xfrm rot="10800000">
            <a:off x="251520" y="5013176"/>
            <a:ext cx="576064" cy="1008112"/>
          </a:xfrm>
          <a:prstGeom prst="curvedLef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6" name="CasellaDiTesto 15"/>
          <p:cNvSpPr txBox="1"/>
          <p:nvPr/>
        </p:nvSpPr>
        <p:spPr>
          <a:xfrm>
            <a:off x="755576" y="5013176"/>
            <a:ext cx="3816424" cy="923330"/>
          </a:xfrm>
          <a:prstGeom prst="rect">
            <a:avLst/>
          </a:prstGeom>
          <a:noFill/>
        </p:spPr>
        <p:txBody>
          <a:bodyPr wrap="square" rtlCol="0">
            <a:spAutoFit/>
          </a:bodyPr>
          <a:lstStyle/>
          <a:p>
            <a:pPr algn="ctr"/>
            <a:r>
              <a:rPr lang="it-IT" dirty="0" smtClean="0"/>
              <a:t>Tentativo di esclusione della fidelizzazione dei dirigenti agli organi politici.... malriuscito</a:t>
            </a:r>
            <a:endParaRPr lang="it-IT" dirty="0"/>
          </a:p>
        </p:txBody>
      </p:sp>
      <p:cxnSp>
        <p:nvCxnSpPr>
          <p:cNvPr id="18" name="Connettore 2 17"/>
          <p:cNvCxnSpPr>
            <a:endCxn id="20" idx="0"/>
          </p:cNvCxnSpPr>
          <p:nvPr/>
        </p:nvCxnSpPr>
        <p:spPr bwMode="auto">
          <a:xfrm>
            <a:off x="6228184" y="1412776"/>
            <a:ext cx="845840" cy="3240360"/>
          </a:xfrm>
          <a:prstGeom prst="straightConnector1">
            <a:avLst/>
          </a:prstGeom>
          <a:ln>
            <a:solidFill>
              <a:srgbClr val="C00000"/>
            </a:solidFill>
            <a:headEnd type="none" w="med" len="med"/>
            <a:tailEnd type="arrow"/>
          </a:ln>
        </p:spPr>
        <p:style>
          <a:lnRef idx="3">
            <a:schemeClr val="accent4"/>
          </a:lnRef>
          <a:fillRef idx="0">
            <a:schemeClr val="accent4"/>
          </a:fillRef>
          <a:effectRef idx="2">
            <a:schemeClr val="accent4"/>
          </a:effectRef>
          <a:fontRef idx="minor">
            <a:schemeClr val="tx1"/>
          </a:fontRef>
        </p:style>
      </p:cxnSp>
      <p:sp>
        <p:nvSpPr>
          <p:cNvPr id="20" name="CasellaDiTesto 19"/>
          <p:cNvSpPr txBox="1"/>
          <p:nvPr/>
        </p:nvSpPr>
        <p:spPr>
          <a:xfrm>
            <a:off x="5076056" y="4653136"/>
            <a:ext cx="3995936" cy="1569660"/>
          </a:xfrm>
          <a:prstGeom prst="rect">
            <a:avLst/>
          </a:prstGeom>
          <a:noFill/>
          <a:ln>
            <a:solidFill>
              <a:srgbClr val="C00000"/>
            </a:solidFill>
            <a:prstDash val="dashDot"/>
          </a:ln>
        </p:spPr>
        <p:txBody>
          <a:bodyPr wrap="square" rtlCol="0">
            <a:spAutoFit/>
          </a:bodyPr>
          <a:lstStyle/>
          <a:p>
            <a:r>
              <a:rPr lang="it-IT" sz="1600" dirty="0" smtClean="0"/>
              <a:t>Abrogato dalla “</a:t>
            </a:r>
            <a:r>
              <a:rPr lang="it-IT" sz="1600" i="1" dirty="0" smtClean="0"/>
              <a:t>Legge Brunetta</a:t>
            </a:r>
            <a:r>
              <a:rPr lang="it-IT" sz="1600" dirty="0" smtClean="0"/>
              <a:t>” tranne che nell’ipotesi degli incarichi apicali, in ragione della stretta connessione di questi con l’organo politico, necessaria per una fedele esecuzione dei programmi del Governo da parte della burocrazia.</a:t>
            </a:r>
            <a:endParaRPr lang="it-IT"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franceschina\Desktop\ELLERS new\images\laboratorio_di_responsabilita_sanitaria.png"/>
          <p:cNvPicPr>
            <a:picLocks noChangeAspect="1" noChangeArrowheads="1"/>
          </p:cNvPicPr>
          <p:nvPr/>
        </p:nvPicPr>
        <p:blipFill>
          <a:blip r:embed="rId2" cstate="print"/>
          <a:srcRect/>
          <a:stretch>
            <a:fillRect/>
          </a:stretch>
        </p:blipFill>
        <p:spPr bwMode="auto">
          <a:xfrm>
            <a:off x="35816" y="6273384"/>
            <a:ext cx="2880000" cy="612000"/>
          </a:xfrm>
          <a:prstGeom prst="rect">
            <a:avLst/>
          </a:prstGeom>
          <a:noFill/>
        </p:spPr>
      </p:pic>
      <p:cxnSp>
        <p:nvCxnSpPr>
          <p:cNvPr id="4" name="Connettore 2 3"/>
          <p:cNvCxnSpPr/>
          <p:nvPr/>
        </p:nvCxnSpPr>
        <p:spPr bwMode="auto">
          <a:xfrm>
            <a:off x="827584" y="2132856"/>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
        <p:nvSpPr>
          <p:cNvPr id="8" name="CasellaDiTesto 7"/>
          <p:cNvSpPr txBox="1"/>
          <p:nvPr/>
        </p:nvSpPr>
        <p:spPr>
          <a:xfrm>
            <a:off x="0" y="908720"/>
            <a:ext cx="9144000" cy="523220"/>
          </a:xfrm>
          <a:prstGeom prst="rect">
            <a:avLst/>
          </a:prstGeom>
          <a:noFill/>
        </p:spPr>
        <p:txBody>
          <a:bodyPr wrap="square" rtlCol="0">
            <a:spAutoFit/>
          </a:bodyPr>
          <a:lstStyle/>
          <a:p>
            <a:r>
              <a:rPr lang="it-IT" sz="2800" b="1" dirty="0" smtClean="0">
                <a:solidFill>
                  <a:srgbClr val="C00000"/>
                </a:solidFill>
                <a:effectLst>
                  <a:outerShdw blurRad="38100" dist="38100" dir="2700000" algn="tl">
                    <a:srgbClr val="000000">
                      <a:alpha val="43137"/>
                    </a:srgbClr>
                  </a:outerShdw>
                </a:effectLst>
              </a:rPr>
              <a:t>IL COLLEGIO SINDACALE O DEI REVISORI CONTABILI</a:t>
            </a:r>
            <a:endParaRPr lang="it-IT" sz="2800" b="1" dirty="0">
              <a:solidFill>
                <a:srgbClr val="C00000"/>
              </a:solidFill>
              <a:effectLst>
                <a:outerShdw blurRad="38100" dist="38100" dir="2700000" algn="tl">
                  <a:srgbClr val="000000">
                    <a:alpha val="43137"/>
                  </a:srgbClr>
                </a:outerShdw>
              </a:effectLst>
            </a:endParaRPr>
          </a:p>
        </p:txBody>
      </p:sp>
      <p:sp>
        <p:nvSpPr>
          <p:cNvPr id="9" name="CasellaDiTesto 8"/>
          <p:cNvSpPr txBox="1"/>
          <p:nvPr/>
        </p:nvSpPr>
        <p:spPr>
          <a:xfrm>
            <a:off x="1763688" y="1872694"/>
            <a:ext cx="6408712" cy="2708434"/>
          </a:xfrm>
          <a:prstGeom prst="rect">
            <a:avLst/>
          </a:prstGeom>
          <a:noFill/>
        </p:spPr>
        <p:txBody>
          <a:bodyPr wrap="square" rtlCol="0">
            <a:spAutoFit/>
          </a:bodyPr>
          <a:lstStyle/>
          <a:p>
            <a:pPr algn="just">
              <a:spcAft>
                <a:spcPts val="1200"/>
              </a:spcAft>
            </a:pPr>
            <a:r>
              <a:rPr lang="it-IT" sz="2000" dirty="0" smtClean="0"/>
              <a:t>Organo dell’Azienda assieme al D.G., assume le funzioni di controllo di legittimità e regolarità amministrativa, contabile, finanziaria, patrimoniale e di merito dell’Azienda </a:t>
            </a:r>
            <a:r>
              <a:rPr lang="it-IT" sz="2000" dirty="0" smtClean="0">
                <a:sym typeface="Symbol"/>
              </a:rPr>
              <a:t> funzione di verifica del regolare andamento dell’attività di gestione</a:t>
            </a:r>
          </a:p>
          <a:p>
            <a:pPr algn="just"/>
            <a:r>
              <a:rPr lang="it-IT" sz="2000" dirty="0" smtClean="0">
                <a:sym typeface="Symbol"/>
              </a:rPr>
              <a:t>È costituito con provvedimento deliberativo del D.G., che provvede alla convocazione della prima seduta dopo la nomina</a:t>
            </a:r>
            <a:endParaRPr lang="it-IT" sz="2000" b="1" dirty="0">
              <a:solidFill>
                <a:srgbClr val="C00000"/>
              </a:solidFill>
            </a:endParaRPr>
          </a:p>
        </p:txBody>
      </p:sp>
      <p:cxnSp>
        <p:nvCxnSpPr>
          <p:cNvPr id="12" name="Connettore 2 11"/>
          <p:cNvCxnSpPr/>
          <p:nvPr/>
        </p:nvCxnSpPr>
        <p:spPr bwMode="auto">
          <a:xfrm>
            <a:off x="827584" y="3717032"/>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franceschina\Desktop\ELLERS new\images\laboratorio_di_responsabilita_sanitaria.png"/>
          <p:cNvPicPr>
            <a:picLocks noChangeAspect="1" noChangeArrowheads="1"/>
          </p:cNvPicPr>
          <p:nvPr/>
        </p:nvPicPr>
        <p:blipFill>
          <a:blip r:embed="rId2" cstate="print"/>
          <a:srcRect/>
          <a:stretch>
            <a:fillRect/>
          </a:stretch>
        </p:blipFill>
        <p:spPr bwMode="auto">
          <a:xfrm>
            <a:off x="35816" y="6273384"/>
            <a:ext cx="2880000" cy="612000"/>
          </a:xfrm>
          <a:prstGeom prst="rect">
            <a:avLst/>
          </a:prstGeom>
          <a:noFill/>
        </p:spPr>
      </p:pic>
      <p:sp>
        <p:nvSpPr>
          <p:cNvPr id="13" name="CasellaDiTesto 12"/>
          <p:cNvSpPr txBox="1"/>
          <p:nvPr/>
        </p:nvSpPr>
        <p:spPr>
          <a:xfrm>
            <a:off x="467544" y="188640"/>
            <a:ext cx="6912768" cy="523220"/>
          </a:xfrm>
          <a:prstGeom prst="rect">
            <a:avLst/>
          </a:prstGeom>
          <a:noFill/>
        </p:spPr>
        <p:txBody>
          <a:bodyPr wrap="square" rtlCol="0">
            <a:spAutoFit/>
          </a:bodyPr>
          <a:lstStyle/>
          <a:p>
            <a:r>
              <a:rPr lang="it-IT" sz="2800" b="1" dirty="0" smtClean="0">
                <a:solidFill>
                  <a:srgbClr val="C00000"/>
                </a:solidFill>
                <a:effectLst>
                  <a:outerShdw blurRad="38100" dist="38100" dir="2700000" algn="tl">
                    <a:srgbClr val="000000">
                      <a:alpha val="43137"/>
                    </a:srgbClr>
                  </a:outerShdw>
                </a:effectLst>
              </a:rPr>
              <a:t>IL COLLEGIO </a:t>
            </a:r>
            <a:r>
              <a:rPr lang="it-IT" sz="2800" b="1" dirty="0" err="1" smtClean="0">
                <a:solidFill>
                  <a:srgbClr val="C00000"/>
                </a:solidFill>
                <a:effectLst>
                  <a:outerShdw blurRad="38100" dist="38100" dir="2700000" algn="tl">
                    <a:srgbClr val="000000">
                      <a:alpha val="43137"/>
                    </a:srgbClr>
                  </a:outerShdw>
                </a:effectLst>
              </a:rPr>
              <a:t>DI</a:t>
            </a:r>
            <a:r>
              <a:rPr lang="it-IT" sz="2800" b="1" dirty="0" smtClean="0">
                <a:solidFill>
                  <a:srgbClr val="C00000"/>
                </a:solidFill>
                <a:effectLst>
                  <a:outerShdw blurRad="38100" dist="38100" dir="2700000" algn="tl">
                    <a:srgbClr val="000000">
                      <a:alpha val="43137"/>
                    </a:srgbClr>
                  </a:outerShdw>
                </a:effectLst>
              </a:rPr>
              <a:t> DIREZIONE</a:t>
            </a:r>
            <a:endParaRPr lang="it-IT" sz="2800" b="1" dirty="0">
              <a:solidFill>
                <a:srgbClr val="C00000"/>
              </a:solidFill>
              <a:effectLst>
                <a:outerShdw blurRad="38100" dist="38100" dir="2700000" algn="tl">
                  <a:srgbClr val="000000">
                    <a:alpha val="43137"/>
                  </a:srgbClr>
                </a:outerShdw>
              </a:effectLst>
            </a:endParaRPr>
          </a:p>
        </p:txBody>
      </p:sp>
      <p:sp>
        <p:nvSpPr>
          <p:cNvPr id="14" name="CasellaDiTesto 13"/>
          <p:cNvSpPr txBox="1"/>
          <p:nvPr/>
        </p:nvSpPr>
        <p:spPr>
          <a:xfrm>
            <a:off x="1475656" y="836712"/>
            <a:ext cx="6984776" cy="2092881"/>
          </a:xfrm>
          <a:prstGeom prst="rect">
            <a:avLst/>
          </a:prstGeom>
          <a:noFill/>
        </p:spPr>
        <p:txBody>
          <a:bodyPr wrap="square" rtlCol="0">
            <a:spAutoFit/>
          </a:bodyPr>
          <a:lstStyle/>
          <a:p>
            <a:pPr algn="just">
              <a:spcAft>
                <a:spcPts val="1200"/>
              </a:spcAft>
            </a:pPr>
            <a:r>
              <a:rPr lang="it-IT" sz="2000" dirty="0" smtClean="0"/>
              <a:t>Organo tecnico collegiale, cui fanno parte anche il </a:t>
            </a:r>
            <a:r>
              <a:rPr lang="it-IT" sz="2000" dirty="0" err="1" smtClean="0"/>
              <a:t>D.S.</a:t>
            </a:r>
            <a:r>
              <a:rPr lang="it-IT" sz="2000" dirty="0" smtClean="0"/>
              <a:t>, il </a:t>
            </a:r>
            <a:r>
              <a:rPr lang="it-IT" sz="2000" dirty="0" err="1" smtClean="0"/>
              <a:t>D.A.</a:t>
            </a:r>
            <a:r>
              <a:rPr lang="it-IT" sz="2000" dirty="0" smtClean="0"/>
              <a:t>, i </a:t>
            </a:r>
            <a:r>
              <a:rPr lang="it-IT" sz="2000" dirty="0" err="1" smtClean="0"/>
              <a:t>D.M.P</a:t>
            </a:r>
            <a:r>
              <a:rPr lang="it-IT" sz="2000" dirty="0" smtClean="0"/>
              <a:t>, i Direttori di Dipartimento, ed Amministrativo, svolge compiti di supporto e consulenza alla Direzione</a:t>
            </a:r>
          </a:p>
          <a:p>
            <a:pPr algn="just">
              <a:spcAft>
                <a:spcPts val="1200"/>
              </a:spcAft>
            </a:pPr>
            <a:r>
              <a:rPr lang="it-IT" sz="2000" dirty="0" smtClean="0"/>
              <a:t>A norma art. 17 del </a:t>
            </a:r>
            <a:r>
              <a:rPr lang="it-IT" sz="2000" dirty="0" err="1" smtClean="0"/>
              <a:t>D.Lgs</a:t>
            </a:r>
            <a:r>
              <a:rPr lang="it-IT" sz="2000" dirty="0" smtClean="0"/>
              <a:t> n.229/99 è l’organismo aziendale preposto alla realizzazione del governo clinico</a:t>
            </a:r>
            <a:endParaRPr lang="it-IT" sz="2000" b="1" dirty="0">
              <a:solidFill>
                <a:srgbClr val="C00000"/>
              </a:solidFill>
            </a:endParaRPr>
          </a:p>
        </p:txBody>
      </p:sp>
      <p:cxnSp>
        <p:nvCxnSpPr>
          <p:cNvPr id="15" name="Connettore 2 14"/>
          <p:cNvCxnSpPr/>
          <p:nvPr/>
        </p:nvCxnSpPr>
        <p:spPr bwMode="auto">
          <a:xfrm>
            <a:off x="539552" y="1052736"/>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16" name="Connettore 2 15"/>
          <p:cNvCxnSpPr/>
          <p:nvPr/>
        </p:nvCxnSpPr>
        <p:spPr bwMode="auto">
          <a:xfrm>
            <a:off x="539552" y="2420888"/>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
        <p:nvSpPr>
          <p:cNvPr id="11" name="Rettangolo 10"/>
          <p:cNvSpPr/>
          <p:nvPr/>
        </p:nvSpPr>
        <p:spPr>
          <a:xfrm>
            <a:off x="1259632" y="3356992"/>
            <a:ext cx="6768752" cy="2800767"/>
          </a:xfrm>
          <a:prstGeom prst="rect">
            <a:avLst/>
          </a:prstGeom>
        </p:spPr>
        <p:txBody>
          <a:bodyPr wrap="square">
            <a:spAutoFit/>
          </a:bodyPr>
          <a:lstStyle/>
          <a:p>
            <a:pPr algn="just"/>
            <a:r>
              <a:rPr lang="it-IT" dirty="0" smtClean="0"/>
              <a:t>“</a:t>
            </a:r>
            <a:r>
              <a:rPr lang="it-IT" i="1" dirty="0" smtClean="0"/>
              <a:t>1. In ogni azienda è costituito il Collegio di Direzione, di cui il Direttore Generale si avvale per il governo delle attività cliniche, la programmazione e valutazione delle attività tecnico-sanitarie e di quelle ad alta integrazione sanitaria[…] 2. La Regione disciplina l'attività e la composizione del Collegio di direzione, prevedendo la partecipazione del Direttore Sanitario ed Amministrativo, di Direttori di Distretto, di Dipartimento e di Presidio</a:t>
            </a:r>
            <a:r>
              <a:rPr lang="it-IT" dirty="0" smtClean="0"/>
              <a:t>”. </a:t>
            </a:r>
          </a:p>
          <a:p>
            <a:pPr algn="just"/>
            <a:r>
              <a:rPr lang="it-IT" sz="1600" dirty="0" smtClean="0"/>
              <a:t>(art</a:t>
            </a:r>
            <a:r>
              <a:rPr lang="it-IT" sz="1600" dirty="0" err="1" smtClean="0"/>
              <a:t>.17 d.Lgs</a:t>
            </a:r>
            <a:r>
              <a:rPr lang="it-IT" sz="1600" dirty="0" smtClean="0"/>
              <a:t> n.502/1992 e succ. mod. </a:t>
            </a:r>
            <a:r>
              <a:rPr lang="it-IT" sz="1600" dirty="0" smtClean="0">
                <a:sym typeface="Symbol"/>
              </a:rPr>
              <a:t> art. modificato da art. 4 </a:t>
            </a:r>
            <a:r>
              <a:rPr lang="it-IT" sz="1600" i="1" dirty="0" smtClean="0">
                <a:sym typeface="Symbol"/>
              </a:rPr>
              <a:t>“Legge </a:t>
            </a:r>
            <a:r>
              <a:rPr lang="it-IT" sz="1600" i="1" dirty="0" err="1" smtClean="0">
                <a:sym typeface="Symbol"/>
              </a:rPr>
              <a:t>Balduzzi</a:t>
            </a:r>
            <a:r>
              <a:rPr lang="it-IT" sz="1600" dirty="0" smtClean="0">
                <a:sym typeface="Symbol"/>
              </a:rPr>
              <a:t>”</a:t>
            </a:r>
            <a:r>
              <a:rPr lang="it-IT" sz="1600" i="1" dirty="0" smtClean="0"/>
              <a:t>)</a:t>
            </a:r>
            <a:endParaRPr lang="it-IT" sz="1600" i="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AutoShape 4" descr="trasparente"/>
          <p:cNvSpPr>
            <a:spLocks noChangeAspect="1" noChangeArrowheads="1"/>
          </p:cNvSpPr>
          <p:nvPr/>
        </p:nvSpPr>
        <p:spPr bwMode="auto">
          <a:xfrm>
            <a:off x="1790565" y="3328928"/>
            <a:ext cx="133350" cy="95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sz="1600">
              <a:latin typeface="+mj-lt"/>
            </a:endParaRPr>
          </a:p>
        </p:txBody>
      </p:sp>
      <p:sp>
        <p:nvSpPr>
          <p:cNvPr id="39" name="AutoShape 6" descr="trasparente"/>
          <p:cNvSpPr>
            <a:spLocks noChangeAspect="1" noChangeArrowheads="1"/>
          </p:cNvSpPr>
          <p:nvPr/>
        </p:nvSpPr>
        <p:spPr bwMode="auto">
          <a:xfrm>
            <a:off x="1790565" y="3328928"/>
            <a:ext cx="133350" cy="95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sz="1600">
              <a:latin typeface="+mj-lt"/>
            </a:endParaRPr>
          </a:p>
        </p:txBody>
      </p:sp>
      <p:sp>
        <p:nvSpPr>
          <p:cNvPr id="40" name="AutoShape 8" descr="trasparente"/>
          <p:cNvSpPr>
            <a:spLocks noChangeAspect="1" noChangeArrowheads="1"/>
          </p:cNvSpPr>
          <p:nvPr/>
        </p:nvSpPr>
        <p:spPr bwMode="auto">
          <a:xfrm>
            <a:off x="1790565" y="3328928"/>
            <a:ext cx="133350" cy="95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sz="1600">
              <a:latin typeface="+mj-lt"/>
            </a:endParaRPr>
          </a:p>
        </p:txBody>
      </p:sp>
      <p:sp>
        <p:nvSpPr>
          <p:cNvPr id="42" name="AutoShape 11" descr="trasparente"/>
          <p:cNvSpPr>
            <a:spLocks noChangeAspect="1" noChangeArrowheads="1"/>
          </p:cNvSpPr>
          <p:nvPr/>
        </p:nvSpPr>
        <p:spPr bwMode="auto">
          <a:xfrm>
            <a:off x="6992802" y="4333815"/>
            <a:ext cx="95250" cy="95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sz="1600">
              <a:latin typeface="+mj-lt"/>
            </a:endParaRPr>
          </a:p>
        </p:txBody>
      </p:sp>
      <p:sp>
        <p:nvSpPr>
          <p:cNvPr id="3" name="CasellaDiTesto 2"/>
          <p:cNvSpPr txBox="1"/>
          <p:nvPr/>
        </p:nvSpPr>
        <p:spPr>
          <a:xfrm>
            <a:off x="251520" y="404664"/>
            <a:ext cx="8640960" cy="2492990"/>
          </a:xfrm>
          <a:prstGeom prst="rect">
            <a:avLst/>
          </a:prstGeom>
          <a:noFill/>
        </p:spPr>
        <p:txBody>
          <a:bodyPr wrap="square" rtlCol="0">
            <a:spAutoFit/>
          </a:bodyPr>
          <a:lstStyle/>
          <a:p>
            <a:pPr algn="just"/>
            <a:r>
              <a:rPr lang="it-IT" b="1" u="sng" dirty="0">
                <a:effectLst>
                  <a:outerShdw blurRad="38100" dist="38100" dir="2700000" algn="tl">
                    <a:srgbClr val="000000">
                      <a:alpha val="43137"/>
                    </a:srgbClr>
                  </a:outerShdw>
                </a:effectLst>
              </a:rPr>
              <a:t>D.lgs </a:t>
            </a:r>
            <a:r>
              <a:rPr lang="it-IT" b="1" u="sng" dirty="0" smtClean="0">
                <a:effectLst>
                  <a:outerShdw blurRad="38100" dist="38100" dir="2700000" algn="tl">
                    <a:srgbClr val="000000">
                      <a:alpha val="43137"/>
                    </a:srgbClr>
                  </a:outerShdw>
                </a:effectLst>
              </a:rPr>
              <a:t>n.502/1992</a:t>
            </a:r>
            <a:r>
              <a:rPr lang="it-IT" dirty="0" smtClean="0"/>
              <a:t>: </a:t>
            </a:r>
            <a:r>
              <a:rPr lang="it-IT" dirty="0"/>
              <a:t>“</a:t>
            </a:r>
            <a:r>
              <a:rPr lang="it-IT" i="1" dirty="0"/>
              <a:t>[…] </a:t>
            </a:r>
            <a:r>
              <a:rPr lang="it-IT" i="1" dirty="0" smtClean="0"/>
              <a:t>il </a:t>
            </a:r>
            <a:r>
              <a:rPr lang="it-IT" i="1" dirty="0"/>
              <a:t>Direttore Generale è coadiuvato, nell'esercizio delle proprie funzioni, dal Direttore Amministrativo e dal Direttore </a:t>
            </a:r>
            <a:r>
              <a:rPr lang="it-IT" i="1" dirty="0" smtClean="0"/>
              <a:t>Sanitario </a:t>
            </a:r>
            <a:r>
              <a:rPr lang="it-IT" i="1" dirty="0"/>
              <a:t>[…]</a:t>
            </a:r>
            <a:r>
              <a:rPr lang="it-IT" dirty="0"/>
              <a:t>” </a:t>
            </a:r>
            <a:r>
              <a:rPr lang="it-IT" sz="1400" dirty="0"/>
              <a:t>(Titolo I, art 3, comma 1</a:t>
            </a:r>
            <a:r>
              <a:rPr lang="it-IT" sz="1400" i="1" dirty="0"/>
              <a:t>quater</a:t>
            </a:r>
            <a:r>
              <a:rPr lang="it-IT" sz="1400" dirty="0"/>
              <a:t>); </a:t>
            </a:r>
            <a:endParaRPr lang="it-IT" dirty="0" smtClean="0"/>
          </a:p>
          <a:p>
            <a:pPr algn="just"/>
            <a:r>
              <a:rPr lang="it-IT" dirty="0" smtClean="0"/>
              <a:t>“</a:t>
            </a:r>
            <a:r>
              <a:rPr lang="it-IT" i="1" dirty="0"/>
              <a:t>Il Direttore Amministrativo e il Direttore Sanitario sono nominati dal Direttore Generale. Essi partecipano, unitamente al </a:t>
            </a:r>
            <a:r>
              <a:rPr lang="it-IT" i="1" dirty="0" smtClean="0"/>
              <a:t>Direttore </a:t>
            </a:r>
            <a:r>
              <a:rPr lang="it-IT" i="1" dirty="0"/>
              <a:t>G</a:t>
            </a:r>
            <a:r>
              <a:rPr lang="it-IT" i="1" dirty="0" smtClean="0"/>
              <a:t>enerale</a:t>
            </a:r>
            <a:r>
              <a:rPr lang="it-IT" i="1" dirty="0"/>
              <a:t>, che ne ha la responsabilità, alla direzione dell'azienda, assumono diretta responsabilità delle funzioni attribuite alla loro competenza e concorrono, con la formulazione di proposte e di pareri, alla formazione delle decisioni della </a:t>
            </a:r>
            <a:r>
              <a:rPr lang="it-IT" i="1" dirty="0" smtClean="0"/>
              <a:t>Direzione </a:t>
            </a:r>
            <a:r>
              <a:rPr lang="it-IT" i="1" dirty="0"/>
              <a:t>G</a:t>
            </a:r>
            <a:r>
              <a:rPr lang="it-IT" i="1" dirty="0" smtClean="0"/>
              <a:t>enerale</a:t>
            </a:r>
            <a:r>
              <a:rPr lang="it-IT" dirty="0"/>
              <a:t>” </a:t>
            </a:r>
            <a:r>
              <a:rPr lang="it-IT" sz="1400" dirty="0"/>
              <a:t>(Titolo I, art 3, comma 1</a:t>
            </a:r>
            <a:r>
              <a:rPr lang="it-IT" sz="1400" i="1" dirty="0"/>
              <a:t>quinquies</a:t>
            </a:r>
            <a:r>
              <a:rPr lang="it-IT" sz="1400" dirty="0" smtClean="0"/>
              <a:t>)</a:t>
            </a:r>
            <a:endParaRPr lang="it-IT" dirty="0"/>
          </a:p>
        </p:txBody>
      </p:sp>
      <p:cxnSp>
        <p:nvCxnSpPr>
          <p:cNvPr id="21" name="Connettore 2 20"/>
          <p:cNvCxnSpPr/>
          <p:nvPr/>
        </p:nvCxnSpPr>
        <p:spPr bwMode="auto">
          <a:xfrm>
            <a:off x="4499992" y="2780928"/>
            <a:ext cx="0" cy="288032"/>
          </a:xfrm>
          <a:prstGeom prst="straightConnector1">
            <a:avLst/>
          </a:prstGeom>
          <a:ln>
            <a:headEnd type="none" w="med" len="med"/>
            <a:tailEnd type="arrow"/>
          </a:ln>
          <a:scene3d>
            <a:camera prst="orthographicFront"/>
            <a:lightRig rig="threePt" dir="t"/>
          </a:scene3d>
          <a:sp3d>
            <a:bevelT/>
          </a:sp3d>
          <a:extLst/>
        </p:spPr>
        <p:style>
          <a:lnRef idx="3">
            <a:schemeClr val="accent2"/>
          </a:lnRef>
          <a:fillRef idx="0">
            <a:schemeClr val="accent2"/>
          </a:fillRef>
          <a:effectRef idx="2">
            <a:schemeClr val="accent2"/>
          </a:effectRef>
          <a:fontRef idx="minor">
            <a:schemeClr val="tx1"/>
          </a:fontRef>
        </p:style>
      </p:cxnSp>
      <p:sp>
        <p:nvSpPr>
          <p:cNvPr id="6" name="CasellaDiTesto 5"/>
          <p:cNvSpPr txBox="1"/>
          <p:nvPr/>
        </p:nvSpPr>
        <p:spPr>
          <a:xfrm>
            <a:off x="323528" y="3212976"/>
            <a:ext cx="8568952" cy="1015663"/>
          </a:xfrm>
          <a:prstGeom prst="rect">
            <a:avLst/>
          </a:prstGeom>
          <a:noFill/>
        </p:spPr>
        <p:txBody>
          <a:bodyPr wrap="square" rtlCol="0">
            <a:spAutoFit/>
          </a:bodyPr>
          <a:lstStyle/>
          <a:p>
            <a:r>
              <a:rPr lang="it-IT" sz="2000" dirty="0" smtClean="0"/>
              <a:t>Compiti e funzioni del D.S. e del D.A. sono disciplinati dall’Atto Aziendale del D.G. (nel rispetto dei principi e criteri stabiliti a livello regionale)</a:t>
            </a:r>
            <a:endParaRPr lang="it-IT" sz="2000" dirty="0"/>
          </a:p>
        </p:txBody>
      </p:sp>
      <p:sp>
        <p:nvSpPr>
          <p:cNvPr id="8" name="CasellaDiTesto 7"/>
          <p:cNvSpPr txBox="1"/>
          <p:nvPr/>
        </p:nvSpPr>
        <p:spPr>
          <a:xfrm>
            <a:off x="2088232" y="4293096"/>
            <a:ext cx="4860032" cy="523220"/>
          </a:xfrm>
          <a:prstGeom prst="rect">
            <a:avLst/>
          </a:prstGeom>
          <a:noFill/>
        </p:spPr>
        <p:txBody>
          <a:bodyPr wrap="square" rtlCol="0">
            <a:spAutoFit/>
          </a:bodyPr>
          <a:lstStyle/>
          <a:p>
            <a:pPr algn="ctr"/>
            <a:r>
              <a:rPr lang="it-IT" sz="2800" b="1" dirty="0" smtClean="0">
                <a:solidFill>
                  <a:srgbClr val="C00000"/>
                </a:solidFill>
                <a:effectLst>
                  <a:outerShdw blurRad="38100" dist="38100" dir="2700000" algn="tl">
                    <a:srgbClr val="000000">
                      <a:alpha val="43137"/>
                    </a:srgbClr>
                  </a:outerShdw>
                </a:effectLst>
              </a:rPr>
              <a:t>Eterogeneità dei compiti!</a:t>
            </a:r>
            <a:endParaRPr lang="it-IT" sz="2800" b="1" dirty="0">
              <a:solidFill>
                <a:srgbClr val="C00000"/>
              </a:solidFill>
              <a:effectLst>
                <a:outerShdw blurRad="38100" dist="38100" dir="2700000" algn="tl">
                  <a:srgbClr val="000000">
                    <a:alpha val="43137"/>
                  </a:srgbClr>
                </a:outerShdw>
              </a:effectLst>
            </a:endParaRPr>
          </a:p>
        </p:txBody>
      </p:sp>
      <p:cxnSp>
        <p:nvCxnSpPr>
          <p:cNvPr id="25" name="Connettore 2 24"/>
          <p:cNvCxnSpPr/>
          <p:nvPr/>
        </p:nvCxnSpPr>
        <p:spPr bwMode="auto">
          <a:xfrm>
            <a:off x="4499992" y="4005064"/>
            <a:ext cx="0" cy="360040"/>
          </a:xfrm>
          <a:prstGeom prst="straightConnector1">
            <a:avLst/>
          </a:prstGeom>
          <a:ln>
            <a:headEnd type="none" w="med" len="med"/>
            <a:tailEnd type="arrow"/>
          </a:ln>
          <a:scene3d>
            <a:camera prst="orthographicFront"/>
            <a:lightRig rig="threePt" dir="t"/>
          </a:scene3d>
          <a:sp3d>
            <a:bevelT/>
          </a:sp3d>
          <a:extLst/>
        </p:spPr>
        <p:style>
          <a:lnRef idx="3">
            <a:schemeClr val="accent2"/>
          </a:lnRef>
          <a:fillRef idx="0">
            <a:schemeClr val="accent2"/>
          </a:fillRef>
          <a:effectRef idx="2">
            <a:schemeClr val="accent2"/>
          </a:effectRef>
          <a:fontRef idx="minor">
            <a:schemeClr val="tx1"/>
          </a:fontRef>
        </p:style>
      </p:cxnSp>
      <p:sp>
        <p:nvSpPr>
          <p:cNvPr id="20" name="CasellaDiTesto 19"/>
          <p:cNvSpPr txBox="1"/>
          <p:nvPr/>
        </p:nvSpPr>
        <p:spPr>
          <a:xfrm>
            <a:off x="323528" y="4797152"/>
            <a:ext cx="8568952" cy="1015663"/>
          </a:xfrm>
          <a:prstGeom prst="rect">
            <a:avLst/>
          </a:prstGeom>
          <a:noFill/>
          <a:ln>
            <a:solidFill>
              <a:srgbClr val="C00000"/>
            </a:solidFill>
            <a:prstDash val="sysDash"/>
          </a:ln>
        </p:spPr>
        <p:txBody>
          <a:bodyPr wrap="square" rtlCol="0">
            <a:spAutoFit/>
          </a:bodyPr>
          <a:lstStyle/>
          <a:p>
            <a:pPr algn="ctr"/>
            <a:r>
              <a:rPr lang="it-IT" sz="2000" dirty="0" smtClean="0"/>
              <a:t>dipende dalla natura, grandezza e complessità della struttura, che influenzano l’atto aziendale adottato e dalla numerosità dei livelli gestionali presenti nell’organizzazione (delega di funzioni)</a:t>
            </a:r>
            <a:endParaRPr lang="it-IT" sz="2000" dirty="0"/>
          </a:p>
        </p:txBody>
      </p:sp>
      <p:pic>
        <p:nvPicPr>
          <p:cNvPr id="13"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Tree>
    <p:extLst>
      <p:ext uri="{BB962C8B-B14F-4D97-AF65-F5344CB8AC3E}">
        <p14:creationId xmlns:p14="http://schemas.microsoft.com/office/powerpoint/2010/main" xmlns="" val="17820773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8" name="CasellaDiTesto 7"/>
          <p:cNvSpPr txBox="1"/>
          <p:nvPr/>
        </p:nvSpPr>
        <p:spPr>
          <a:xfrm>
            <a:off x="323528" y="188640"/>
            <a:ext cx="5976664" cy="523220"/>
          </a:xfrm>
          <a:prstGeom prst="rect">
            <a:avLst/>
          </a:prstGeom>
          <a:noFill/>
        </p:spPr>
        <p:txBody>
          <a:bodyPr wrap="square" rtlCol="0">
            <a:spAutoFit/>
          </a:bodyPr>
          <a:lstStyle/>
          <a:p>
            <a:pPr algn="ctr"/>
            <a:r>
              <a:rPr lang="it-IT" sz="2800" b="1" dirty="0" smtClean="0">
                <a:solidFill>
                  <a:srgbClr val="C00000"/>
                </a:solidFill>
                <a:effectLst>
                  <a:outerShdw blurRad="38100" dist="38100" dir="2700000" algn="tl">
                    <a:srgbClr val="000000">
                      <a:alpha val="43137"/>
                    </a:srgbClr>
                  </a:outerShdw>
                </a:effectLst>
              </a:rPr>
              <a:t>IL DIRETTORE AMMINISTRATIVO</a:t>
            </a:r>
            <a:endParaRPr lang="it-IT" sz="2800" b="1" dirty="0">
              <a:solidFill>
                <a:srgbClr val="C00000"/>
              </a:solidFill>
              <a:effectLst>
                <a:outerShdw blurRad="38100" dist="38100" dir="2700000" algn="tl">
                  <a:srgbClr val="000000">
                    <a:alpha val="43137"/>
                  </a:srgbClr>
                </a:outerShdw>
              </a:effectLst>
            </a:endParaRPr>
          </a:p>
        </p:txBody>
      </p:sp>
      <p:sp>
        <p:nvSpPr>
          <p:cNvPr id="9" name="CasellaDiTesto 8"/>
          <p:cNvSpPr txBox="1"/>
          <p:nvPr/>
        </p:nvSpPr>
        <p:spPr>
          <a:xfrm>
            <a:off x="251520" y="836712"/>
            <a:ext cx="8640960" cy="5170646"/>
          </a:xfrm>
          <a:prstGeom prst="rect">
            <a:avLst/>
          </a:prstGeom>
          <a:noFill/>
        </p:spPr>
        <p:txBody>
          <a:bodyPr wrap="square" rtlCol="0">
            <a:spAutoFit/>
          </a:bodyPr>
          <a:lstStyle/>
          <a:p>
            <a:pPr algn="just">
              <a:spcAft>
                <a:spcPts val="1200"/>
              </a:spcAft>
              <a:defRPr/>
            </a:pPr>
            <a:r>
              <a:rPr lang="it-IT" sz="2000" dirty="0" smtClean="0"/>
              <a:t>Il Direttore Amministrativo collabora con il Direttore Generale per la definizione delle linee di indirizzo e delle priorità dell'A.O. in riferimento alle scelte strategiche e organizzative aziendali di ambito amministrativo.</a:t>
            </a:r>
          </a:p>
          <a:p>
            <a:pPr algn="just">
              <a:defRPr/>
            </a:pPr>
            <a:r>
              <a:rPr lang="it-IT" sz="2000" dirty="0" smtClean="0"/>
              <a:t>I compiti direzionali del Direttore Amministrativo sono finalizzati al governo dell’insieme dei servizi di supporto aziendale: </a:t>
            </a:r>
          </a:p>
          <a:p>
            <a:pPr marL="361950" indent="-271463" algn="just">
              <a:buFont typeface="Arial" pitchFamily="34" charset="0"/>
              <a:buChar char="•"/>
              <a:defRPr/>
            </a:pPr>
            <a:r>
              <a:rPr lang="it-IT" sz="2000" dirty="0" smtClean="0"/>
              <a:t>dirige l'attività del Dipartimento Amministrativo e degli staff tecnici di sua pertinenza; </a:t>
            </a:r>
          </a:p>
          <a:p>
            <a:pPr marL="361950" indent="-271463" algn="just">
              <a:buFont typeface="Arial" pitchFamily="34" charset="0"/>
              <a:buChar char="•"/>
              <a:defRPr/>
            </a:pPr>
            <a:r>
              <a:rPr lang="it-IT" sz="2000" dirty="0" smtClean="0"/>
              <a:t>presiede alle attività di predisposizione degli atti di bilancio dell'Azienda sia in ambito di previsione che di consuntivo, ed ha l’obbligo di vigilare sulla coerenza di questi con le attività programmate e svolte.</a:t>
            </a:r>
          </a:p>
          <a:p>
            <a:pPr marL="361950" indent="-271463" algn="just">
              <a:buFont typeface="Arial" pitchFamily="34" charset="0"/>
              <a:buChar char="•"/>
              <a:defRPr/>
            </a:pPr>
            <a:endParaRPr lang="it-IT" sz="2000" dirty="0" smtClean="0"/>
          </a:p>
          <a:p>
            <a:pPr marL="361950" indent="-271463" algn="just">
              <a:defRPr/>
            </a:pPr>
            <a:r>
              <a:rPr lang="it-IT" sz="2000" b="1" dirty="0" smtClean="0">
                <a:solidFill>
                  <a:srgbClr val="C00000"/>
                </a:solidFill>
              </a:rPr>
              <a:t>Servizi in staff </a:t>
            </a:r>
            <a:r>
              <a:rPr lang="it-IT" sz="2000" b="1" dirty="0" smtClean="0">
                <a:solidFill>
                  <a:srgbClr val="C00000"/>
                </a:solidFill>
                <a:sym typeface="Symbol"/>
              </a:rPr>
              <a:t> Affari Generali  	- Ufficio Legale </a:t>
            </a:r>
          </a:p>
          <a:p>
            <a:pPr marL="361950" indent="-271463" algn="just">
              <a:defRPr/>
            </a:pPr>
            <a:r>
              <a:rPr lang="it-IT" sz="2000" b="1" dirty="0" smtClean="0">
                <a:solidFill>
                  <a:srgbClr val="C00000"/>
                </a:solidFill>
                <a:sym typeface="Symbol"/>
              </a:rPr>
              <a:t>						- Unità di Gestione del Rischio </a:t>
            </a:r>
          </a:p>
          <a:p>
            <a:pPr marL="361950" indent="-271463" algn="just">
              <a:defRPr/>
            </a:pPr>
            <a:r>
              <a:rPr lang="it-IT" sz="2000" b="1" dirty="0" smtClean="0">
                <a:solidFill>
                  <a:srgbClr val="C00000"/>
                </a:solidFill>
                <a:sym typeface="Symbol"/>
              </a:rPr>
              <a:t>						- CVS</a:t>
            </a:r>
            <a:endParaRPr lang="it-IT" sz="2000" b="1" dirty="0" smtClean="0">
              <a:solidFill>
                <a:srgbClr val="C0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franceschina\Desktop\ELLERS new\images\laboratorio_di_responsabilita_sanitaria.png"/>
          <p:cNvPicPr>
            <a:picLocks noChangeAspect="1" noChangeArrowheads="1"/>
          </p:cNvPicPr>
          <p:nvPr/>
        </p:nvPicPr>
        <p:blipFill>
          <a:blip r:embed="rId2" cstate="print"/>
          <a:srcRect/>
          <a:stretch>
            <a:fillRect/>
          </a:stretch>
        </p:blipFill>
        <p:spPr bwMode="auto">
          <a:xfrm>
            <a:off x="35816" y="6273384"/>
            <a:ext cx="2880000" cy="612000"/>
          </a:xfrm>
          <a:prstGeom prst="rect">
            <a:avLst/>
          </a:prstGeom>
          <a:noFill/>
        </p:spPr>
      </p:pic>
      <p:sp>
        <p:nvSpPr>
          <p:cNvPr id="8" name="CasellaDiTesto 7"/>
          <p:cNvSpPr txBox="1"/>
          <p:nvPr/>
        </p:nvSpPr>
        <p:spPr>
          <a:xfrm>
            <a:off x="683568" y="116632"/>
            <a:ext cx="7272808" cy="523220"/>
          </a:xfrm>
          <a:prstGeom prst="rect">
            <a:avLst/>
          </a:prstGeom>
          <a:noFill/>
        </p:spPr>
        <p:txBody>
          <a:bodyPr wrap="square" rtlCol="0">
            <a:spAutoFit/>
          </a:bodyPr>
          <a:lstStyle/>
          <a:p>
            <a:r>
              <a:rPr lang="it-IT" sz="2800" b="1" dirty="0" smtClean="0">
                <a:solidFill>
                  <a:srgbClr val="C00000"/>
                </a:solidFill>
                <a:effectLst>
                  <a:outerShdw blurRad="38100" dist="38100" dir="2700000" algn="tl">
                    <a:srgbClr val="000000">
                      <a:alpha val="43137"/>
                    </a:srgbClr>
                  </a:outerShdw>
                </a:effectLst>
              </a:rPr>
              <a:t>IL DIRETTORE SANITARIO</a:t>
            </a:r>
            <a:endParaRPr lang="it-IT" sz="2800" b="1" dirty="0">
              <a:solidFill>
                <a:srgbClr val="C00000"/>
              </a:solidFill>
              <a:effectLst>
                <a:outerShdw blurRad="38100" dist="38100" dir="2700000" algn="tl">
                  <a:srgbClr val="000000">
                    <a:alpha val="43137"/>
                  </a:srgbClr>
                </a:outerShdw>
              </a:effectLst>
            </a:endParaRPr>
          </a:p>
        </p:txBody>
      </p:sp>
      <p:sp>
        <p:nvSpPr>
          <p:cNvPr id="9" name="CasellaDiTesto 8"/>
          <p:cNvSpPr txBox="1"/>
          <p:nvPr/>
        </p:nvSpPr>
        <p:spPr>
          <a:xfrm>
            <a:off x="251520" y="802447"/>
            <a:ext cx="8136904" cy="2554545"/>
          </a:xfrm>
          <a:prstGeom prst="rect">
            <a:avLst/>
          </a:prstGeom>
          <a:noFill/>
        </p:spPr>
        <p:txBody>
          <a:bodyPr wrap="square" rtlCol="0">
            <a:spAutoFit/>
          </a:bodyPr>
          <a:lstStyle/>
          <a:p>
            <a:pPr algn="just"/>
            <a:r>
              <a:rPr lang="it-IT" sz="2000" dirty="0" smtClean="0"/>
              <a:t>Art.3 comma 7  </a:t>
            </a:r>
            <a:r>
              <a:rPr lang="it-IT" sz="2000" dirty="0" err="1" smtClean="0"/>
              <a:t>D.lgs</a:t>
            </a:r>
            <a:r>
              <a:rPr lang="it-IT" sz="2000" dirty="0" smtClean="0"/>
              <a:t> n.502/1992: “</a:t>
            </a:r>
            <a:r>
              <a:rPr lang="it-IT" sz="2000" i="1" dirty="0" smtClean="0"/>
              <a:t>Il Direttore Sanitario è un medico che non abbia compiuto il sessantacinquesimo anno di età e che abbia svolto per almeno cinque anni qualificata attività di direzione tecnico-sanitaria in enti o strutture sanitarie, pubbliche o private, di media o grande dimensione. </a:t>
            </a:r>
            <a:r>
              <a:rPr lang="it-IT" sz="2000" i="1" u="sng" dirty="0" smtClean="0"/>
              <a:t>Il Direttore Sanitario dirige i servizi sanitari ai fini organizzativi ed igienico-sanitari e fornisce parere obbligatorio al Direttore Generale sugli atti relativi alle materie di competenza</a:t>
            </a:r>
            <a:r>
              <a:rPr lang="it-IT" sz="2000" dirty="0" smtClean="0"/>
              <a:t>”.</a:t>
            </a:r>
          </a:p>
        </p:txBody>
      </p:sp>
      <p:cxnSp>
        <p:nvCxnSpPr>
          <p:cNvPr id="12" name="Connettore 2 11"/>
          <p:cNvCxnSpPr/>
          <p:nvPr/>
        </p:nvCxnSpPr>
        <p:spPr bwMode="auto">
          <a:xfrm>
            <a:off x="4427984" y="3212976"/>
            <a:ext cx="0" cy="36004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
        <p:nvSpPr>
          <p:cNvPr id="13" name="CasellaDiTesto 12"/>
          <p:cNvSpPr txBox="1"/>
          <p:nvPr/>
        </p:nvSpPr>
        <p:spPr>
          <a:xfrm>
            <a:off x="1943708" y="3712964"/>
            <a:ext cx="5364596" cy="2308324"/>
          </a:xfrm>
          <a:prstGeom prst="rect">
            <a:avLst/>
          </a:prstGeom>
          <a:noFill/>
        </p:spPr>
        <p:txBody>
          <a:bodyPr wrap="square" rtlCol="0">
            <a:spAutoFit/>
          </a:bodyPr>
          <a:lstStyle/>
          <a:p>
            <a:r>
              <a:rPr lang="it-IT" sz="2400" b="1" dirty="0" smtClean="0">
                <a:solidFill>
                  <a:srgbClr val="C00000"/>
                </a:solidFill>
                <a:effectLst>
                  <a:outerShdw blurRad="38100" dist="38100" dir="2700000" algn="tl">
                    <a:srgbClr val="000000">
                      <a:alpha val="43137"/>
                    </a:srgbClr>
                  </a:outerShdw>
                </a:effectLst>
              </a:rPr>
              <a:t>RUOLO IGIENISTICO E MANAGERIALE</a:t>
            </a:r>
          </a:p>
          <a:p>
            <a:pPr algn="ctr"/>
            <a:r>
              <a:rPr lang="it-IT" sz="2000" dirty="0" smtClean="0"/>
              <a:t>figura chiave del processo di organizzazione e gestione dell’A.O., quale anello di congiunzione tra esigenze proprie dei processi assistenziali e finalità del management sanitario mirante alla qualità, sicurezza ed appropriatezza delle cure. </a:t>
            </a:r>
            <a:endParaRPr lang="it-IT" sz="2000" b="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AutoShape 4" descr="trasparente"/>
          <p:cNvSpPr>
            <a:spLocks noChangeAspect="1" noChangeArrowheads="1"/>
          </p:cNvSpPr>
          <p:nvPr/>
        </p:nvSpPr>
        <p:spPr bwMode="auto">
          <a:xfrm>
            <a:off x="1790565" y="3328928"/>
            <a:ext cx="133350" cy="95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sz="1600">
              <a:latin typeface="+mj-lt"/>
            </a:endParaRPr>
          </a:p>
        </p:txBody>
      </p:sp>
      <p:sp>
        <p:nvSpPr>
          <p:cNvPr id="39" name="AutoShape 6" descr="trasparente"/>
          <p:cNvSpPr>
            <a:spLocks noChangeAspect="1" noChangeArrowheads="1"/>
          </p:cNvSpPr>
          <p:nvPr/>
        </p:nvSpPr>
        <p:spPr bwMode="auto">
          <a:xfrm>
            <a:off x="1790565" y="3328928"/>
            <a:ext cx="133350" cy="95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sz="1600">
              <a:latin typeface="+mj-lt"/>
            </a:endParaRPr>
          </a:p>
        </p:txBody>
      </p:sp>
      <p:sp>
        <p:nvSpPr>
          <p:cNvPr id="40" name="AutoShape 8" descr="trasparente"/>
          <p:cNvSpPr>
            <a:spLocks noChangeAspect="1" noChangeArrowheads="1"/>
          </p:cNvSpPr>
          <p:nvPr/>
        </p:nvSpPr>
        <p:spPr bwMode="auto">
          <a:xfrm>
            <a:off x="1790565" y="3328928"/>
            <a:ext cx="133350" cy="95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sz="1600">
              <a:latin typeface="+mj-lt"/>
            </a:endParaRPr>
          </a:p>
        </p:txBody>
      </p:sp>
      <p:sp>
        <p:nvSpPr>
          <p:cNvPr id="42" name="AutoShape 11" descr="trasparente"/>
          <p:cNvSpPr>
            <a:spLocks noChangeAspect="1" noChangeArrowheads="1"/>
          </p:cNvSpPr>
          <p:nvPr/>
        </p:nvSpPr>
        <p:spPr bwMode="auto">
          <a:xfrm>
            <a:off x="6992802" y="4333815"/>
            <a:ext cx="95250" cy="95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it-IT" sz="1600">
              <a:latin typeface="+mj-lt"/>
            </a:endParaRPr>
          </a:p>
        </p:txBody>
      </p:sp>
      <p:sp>
        <p:nvSpPr>
          <p:cNvPr id="5" name="Rettangolo 4"/>
          <p:cNvSpPr/>
          <p:nvPr/>
        </p:nvSpPr>
        <p:spPr>
          <a:xfrm>
            <a:off x="0" y="476672"/>
            <a:ext cx="9107488" cy="5909310"/>
          </a:xfrm>
          <a:prstGeom prst="rect">
            <a:avLst/>
          </a:prstGeom>
        </p:spPr>
        <p:txBody>
          <a:bodyPr wrap="square">
            <a:spAutoFit/>
          </a:bodyPr>
          <a:lstStyle/>
          <a:p>
            <a:pPr marL="285750" indent="-285750">
              <a:buFont typeface="Arial" pitchFamily="34" charset="0"/>
              <a:buChar char="•"/>
            </a:pPr>
            <a:r>
              <a:rPr lang="it-IT" b="1" i="1" dirty="0" smtClean="0">
                <a:solidFill>
                  <a:srgbClr val="FF0000"/>
                </a:solidFill>
              </a:rPr>
              <a:t>è </a:t>
            </a:r>
            <a:r>
              <a:rPr lang="it-IT" b="1" i="1" dirty="0">
                <a:solidFill>
                  <a:srgbClr val="FF0000"/>
                </a:solidFill>
              </a:rPr>
              <a:t>responsabile del governo clinico complessivo </a:t>
            </a:r>
            <a:r>
              <a:rPr lang="it-IT" b="1" i="1" dirty="0" smtClean="0">
                <a:solidFill>
                  <a:srgbClr val="FF0000"/>
                </a:solidFill>
              </a:rPr>
              <a:t>dell’azienda</a:t>
            </a:r>
            <a:endParaRPr lang="it-IT" i="1" dirty="0"/>
          </a:p>
          <a:p>
            <a:pPr marL="285750" indent="-285750">
              <a:buFont typeface="Arial" pitchFamily="34" charset="0"/>
              <a:buChar char="•"/>
            </a:pPr>
            <a:r>
              <a:rPr lang="it-IT" b="1" i="1" dirty="0">
                <a:solidFill>
                  <a:srgbClr val="FF0000"/>
                </a:solidFill>
              </a:rPr>
              <a:t>p</a:t>
            </a:r>
            <a:r>
              <a:rPr lang="it-IT" b="1" i="1" dirty="0" smtClean="0">
                <a:solidFill>
                  <a:srgbClr val="FF0000"/>
                </a:solidFill>
              </a:rPr>
              <a:t>artecipa </a:t>
            </a:r>
            <a:r>
              <a:rPr lang="it-IT" b="1" i="1" dirty="0">
                <a:solidFill>
                  <a:srgbClr val="FF0000"/>
                </a:solidFill>
              </a:rPr>
              <a:t>al governo </a:t>
            </a:r>
            <a:r>
              <a:rPr lang="it-IT" b="1" i="1" dirty="0" smtClean="0">
                <a:solidFill>
                  <a:srgbClr val="FF0000"/>
                </a:solidFill>
              </a:rPr>
              <a:t>aziendale</a:t>
            </a:r>
            <a:endParaRPr lang="it-IT" i="1" dirty="0"/>
          </a:p>
          <a:p>
            <a:pPr marL="285750" indent="-285750">
              <a:buFont typeface="Arial" pitchFamily="34" charset="0"/>
              <a:buChar char="•"/>
            </a:pPr>
            <a:r>
              <a:rPr lang="it-IT" b="1" i="1" dirty="0" smtClean="0">
                <a:solidFill>
                  <a:srgbClr val="FF0000"/>
                </a:solidFill>
              </a:rPr>
              <a:t>concorre</a:t>
            </a:r>
            <a:r>
              <a:rPr lang="it-IT" i="1" dirty="0"/>
              <a:t>, con la formulazione di proposte e di pareri obbligatori</a:t>
            </a:r>
            <a:r>
              <a:rPr lang="it-IT" b="1" i="1" dirty="0">
                <a:solidFill>
                  <a:srgbClr val="FF0000"/>
                </a:solidFill>
              </a:rPr>
              <a:t>, alla formazione delle decisioni della </a:t>
            </a:r>
            <a:r>
              <a:rPr lang="it-IT" b="1" i="1" dirty="0" smtClean="0">
                <a:solidFill>
                  <a:srgbClr val="FF0000"/>
                </a:solidFill>
              </a:rPr>
              <a:t>Direzione Generale</a:t>
            </a:r>
            <a:endParaRPr lang="it-IT" dirty="0"/>
          </a:p>
          <a:p>
            <a:pPr marL="285750" indent="-285750">
              <a:buFont typeface="Arial" pitchFamily="34" charset="0"/>
              <a:buChar char="•"/>
            </a:pPr>
            <a:r>
              <a:rPr lang="it-IT" b="1" i="1" dirty="0" smtClean="0">
                <a:solidFill>
                  <a:srgbClr val="FF0000"/>
                </a:solidFill>
              </a:rPr>
              <a:t>promuove</a:t>
            </a:r>
            <a:r>
              <a:rPr lang="it-IT" b="1" i="1" dirty="0">
                <a:solidFill>
                  <a:srgbClr val="FF0000"/>
                </a:solidFill>
              </a:rPr>
              <a:t>, coordina e verifica</a:t>
            </a:r>
            <a:r>
              <a:rPr lang="it-IT" i="1" dirty="0"/>
              <a:t>, tramite i servizi competenti, </a:t>
            </a:r>
            <a:r>
              <a:rPr lang="it-IT" b="1" i="1" dirty="0">
                <a:solidFill>
                  <a:srgbClr val="FF0000"/>
                </a:solidFill>
              </a:rPr>
              <a:t>l’applicazione delle norme in materia di </a:t>
            </a:r>
            <a:r>
              <a:rPr lang="it-IT" b="1" i="1" dirty="0" smtClean="0">
                <a:solidFill>
                  <a:srgbClr val="FF0000"/>
                </a:solidFill>
              </a:rPr>
              <a:t>igiene</a:t>
            </a:r>
            <a:endParaRPr lang="it-IT" b="1" i="1" dirty="0"/>
          </a:p>
          <a:p>
            <a:pPr marL="285750" indent="-285750">
              <a:buFont typeface="Arial" pitchFamily="34" charset="0"/>
              <a:buChar char="•"/>
            </a:pPr>
            <a:r>
              <a:rPr lang="it-IT" b="1" i="1" dirty="0" smtClean="0">
                <a:solidFill>
                  <a:srgbClr val="FF0000"/>
                </a:solidFill>
              </a:rPr>
              <a:t>presiede </a:t>
            </a:r>
            <a:r>
              <a:rPr lang="it-IT" i="1" dirty="0" smtClean="0">
                <a:solidFill>
                  <a:srgbClr val="FF0000"/>
                </a:solidFill>
              </a:rPr>
              <a:t>il </a:t>
            </a:r>
            <a:r>
              <a:rPr lang="it-IT" b="1" i="1" dirty="0">
                <a:solidFill>
                  <a:srgbClr val="FF0000"/>
                </a:solidFill>
              </a:rPr>
              <a:t>Comitato Etico Aziendale e ne cura gli </a:t>
            </a:r>
            <a:r>
              <a:rPr lang="it-IT" b="1" i="1" dirty="0" smtClean="0">
                <a:solidFill>
                  <a:srgbClr val="FF0000"/>
                </a:solidFill>
              </a:rPr>
              <a:t>adempimenti</a:t>
            </a:r>
            <a:r>
              <a:rPr lang="it-IT" i="1" dirty="0">
                <a:solidFill>
                  <a:srgbClr val="FF0000"/>
                </a:solidFill>
              </a:rPr>
              <a:t> </a:t>
            </a:r>
            <a:r>
              <a:rPr lang="it-IT" i="1" dirty="0" smtClean="0">
                <a:solidFill>
                  <a:srgbClr val="FF0000"/>
                </a:solidFill>
              </a:rPr>
              <a:t>e </a:t>
            </a:r>
            <a:r>
              <a:rPr lang="it-IT" b="1" i="1" dirty="0" smtClean="0">
                <a:solidFill>
                  <a:srgbClr val="FF0000"/>
                </a:solidFill>
              </a:rPr>
              <a:t>partecipa </a:t>
            </a:r>
            <a:r>
              <a:rPr lang="it-IT" b="1" i="1" dirty="0">
                <a:solidFill>
                  <a:srgbClr val="FF0000"/>
                </a:solidFill>
              </a:rPr>
              <a:t>ad altre commissioni o le </a:t>
            </a:r>
            <a:r>
              <a:rPr lang="it-IT" b="1" i="1" dirty="0" smtClean="0">
                <a:solidFill>
                  <a:srgbClr val="FF0000"/>
                </a:solidFill>
              </a:rPr>
              <a:t>presiede</a:t>
            </a:r>
          </a:p>
          <a:p>
            <a:pPr marL="285750" indent="-285750">
              <a:buFont typeface="Arial" pitchFamily="34" charset="0"/>
              <a:buChar char="•"/>
            </a:pPr>
            <a:r>
              <a:rPr lang="it-IT" i="1" dirty="0" smtClean="0"/>
              <a:t>elabora </a:t>
            </a:r>
            <a:r>
              <a:rPr lang="it-IT" i="1" dirty="0"/>
              <a:t>proposte e fornisce pareri in merito alla </a:t>
            </a:r>
            <a:r>
              <a:rPr lang="it-IT" b="1" i="1" dirty="0">
                <a:solidFill>
                  <a:srgbClr val="FF0000"/>
                </a:solidFill>
              </a:rPr>
              <a:t>programmazione sanitaria aziendale</a:t>
            </a:r>
            <a:r>
              <a:rPr lang="it-IT" i="1" dirty="0"/>
              <a:t>;</a:t>
            </a:r>
            <a:endParaRPr lang="it-IT" dirty="0"/>
          </a:p>
          <a:p>
            <a:pPr marL="285750" indent="-285750">
              <a:buFont typeface="Arial" pitchFamily="34" charset="0"/>
              <a:buChar char="•"/>
            </a:pPr>
            <a:r>
              <a:rPr lang="it-IT" b="1" i="1" dirty="0" smtClean="0">
                <a:solidFill>
                  <a:srgbClr val="FF0000"/>
                </a:solidFill>
              </a:rPr>
              <a:t>definisce </a:t>
            </a:r>
            <a:r>
              <a:rPr lang="it-IT" b="1" i="1" dirty="0">
                <a:solidFill>
                  <a:srgbClr val="FF0000"/>
                </a:solidFill>
              </a:rPr>
              <a:t>modelli organizzativi delle strutture </a:t>
            </a:r>
            <a:r>
              <a:rPr lang="it-IT" b="1" i="1" dirty="0" smtClean="0">
                <a:solidFill>
                  <a:srgbClr val="FF0000"/>
                </a:solidFill>
              </a:rPr>
              <a:t>sanitarie</a:t>
            </a:r>
            <a:r>
              <a:rPr lang="it-IT" i="1" dirty="0">
                <a:solidFill>
                  <a:srgbClr val="FF0000"/>
                </a:solidFill>
              </a:rPr>
              <a:t> </a:t>
            </a:r>
            <a:r>
              <a:rPr lang="it-IT" i="1" dirty="0" smtClean="0">
                <a:solidFill>
                  <a:srgbClr val="FF0000"/>
                </a:solidFill>
              </a:rPr>
              <a:t>e </a:t>
            </a:r>
            <a:r>
              <a:rPr lang="it-IT" b="1" i="1" dirty="0">
                <a:solidFill>
                  <a:srgbClr val="FF0000"/>
                </a:solidFill>
              </a:rPr>
              <a:t>ne promuove </a:t>
            </a:r>
            <a:r>
              <a:rPr lang="it-IT" b="1" i="1" dirty="0" smtClean="0">
                <a:solidFill>
                  <a:srgbClr val="FF0000"/>
                </a:solidFill>
              </a:rPr>
              <a:t>l’adozione</a:t>
            </a:r>
          </a:p>
          <a:p>
            <a:pPr marL="285750" indent="-285750">
              <a:buFont typeface="Arial" pitchFamily="34" charset="0"/>
              <a:buChar char="•"/>
            </a:pPr>
            <a:r>
              <a:rPr lang="it-IT" b="1" i="1" dirty="0" smtClean="0">
                <a:solidFill>
                  <a:srgbClr val="FF0000"/>
                </a:solidFill>
              </a:rPr>
              <a:t>collabora </a:t>
            </a:r>
            <a:r>
              <a:rPr lang="it-IT" b="1" i="1" dirty="0">
                <a:solidFill>
                  <a:srgbClr val="FF0000"/>
                </a:solidFill>
              </a:rPr>
              <a:t>al controllo di gestione </a:t>
            </a:r>
            <a:r>
              <a:rPr lang="it-IT" b="1" i="1" dirty="0" smtClean="0">
                <a:solidFill>
                  <a:srgbClr val="FF0000"/>
                </a:solidFill>
              </a:rPr>
              <a:t>dell’azienda</a:t>
            </a:r>
            <a:endParaRPr lang="it-IT" i="1" dirty="0">
              <a:solidFill>
                <a:srgbClr val="FF0000"/>
              </a:solidFill>
            </a:endParaRPr>
          </a:p>
          <a:p>
            <a:pPr marL="285750" indent="-285750">
              <a:buFont typeface="Arial" pitchFamily="34" charset="0"/>
              <a:buChar char="•"/>
            </a:pPr>
            <a:r>
              <a:rPr lang="it-IT" i="1" u="sng" dirty="0" smtClean="0"/>
              <a:t>promuove </a:t>
            </a:r>
            <a:r>
              <a:rPr lang="it-IT" i="1" u="sng" dirty="0"/>
              <a:t>il processo di valutazione di tecnologie sanitarie (</a:t>
            </a:r>
            <a:r>
              <a:rPr lang="it-IT" b="1" i="1" u="sng" dirty="0" err="1">
                <a:solidFill>
                  <a:srgbClr val="FF0000"/>
                </a:solidFill>
              </a:rPr>
              <a:t>technology</a:t>
            </a:r>
            <a:r>
              <a:rPr lang="it-IT" b="1" i="1" u="sng" dirty="0">
                <a:solidFill>
                  <a:srgbClr val="FF0000"/>
                </a:solidFill>
              </a:rPr>
              <a:t> </a:t>
            </a:r>
            <a:r>
              <a:rPr lang="it-IT" b="1" i="1" u="sng" dirty="0" err="1">
                <a:solidFill>
                  <a:srgbClr val="FF0000"/>
                </a:solidFill>
              </a:rPr>
              <a:t>medical</a:t>
            </a:r>
            <a:r>
              <a:rPr lang="it-IT" b="1" i="1" u="sng" dirty="0">
                <a:solidFill>
                  <a:srgbClr val="FF0000"/>
                </a:solidFill>
              </a:rPr>
              <a:t> </a:t>
            </a:r>
            <a:r>
              <a:rPr lang="it-IT" b="1" i="1" u="sng" dirty="0" err="1">
                <a:solidFill>
                  <a:srgbClr val="FF0000"/>
                </a:solidFill>
              </a:rPr>
              <a:t>assessment</a:t>
            </a:r>
            <a:r>
              <a:rPr lang="it-IT" i="1" dirty="0"/>
              <a:t>) e </a:t>
            </a:r>
            <a:r>
              <a:rPr lang="it-IT" b="1" i="1" u="sng" dirty="0">
                <a:solidFill>
                  <a:srgbClr val="FF0000"/>
                </a:solidFill>
              </a:rPr>
              <a:t>ne verifica </a:t>
            </a:r>
            <a:r>
              <a:rPr lang="it-IT" b="1" i="1" u="sng" dirty="0" smtClean="0">
                <a:solidFill>
                  <a:srgbClr val="FF0000"/>
                </a:solidFill>
              </a:rPr>
              <a:t>l’applicazione</a:t>
            </a:r>
            <a:endParaRPr lang="it-IT" i="1" u="sng" dirty="0">
              <a:solidFill>
                <a:srgbClr val="FF0000"/>
              </a:solidFill>
            </a:endParaRPr>
          </a:p>
          <a:p>
            <a:pPr marL="285750" indent="-285750">
              <a:buFont typeface="Arial" pitchFamily="34" charset="0"/>
              <a:buChar char="•"/>
            </a:pPr>
            <a:r>
              <a:rPr lang="it-IT" i="1" u="sng" dirty="0" smtClean="0"/>
              <a:t>promuove </a:t>
            </a:r>
            <a:r>
              <a:rPr lang="it-IT" i="1" u="sng" dirty="0"/>
              <a:t>il processo di valutazione del rischio clinico e la sua gestione (</a:t>
            </a:r>
            <a:r>
              <a:rPr lang="it-IT" b="1" i="1" u="sng" dirty="0" err="1">
                <a:solidFill>
                  <a:srgbClr val="FF0000"/>
                </a:solidFill>
              </a:rPr>
              <a:t>risk</a:t>
            </a:r>
            <a:r>
              <a:rPr lang="it-IT" b="1" i="1" u="sng" dirty="0">
                <a:solidFill>
                  <a:srgbClr val="FF0000"/>
                </a:solidFill>
              </a:rPr>
              <a:t> </a:t>
            </a:r>
            <a:r>
              <a:rPr lang="it-IT" b="1" i="1" u="sng" dirty="0" err="1">
                <a:solidFill>
                  <a:srgbClr val="FF0000"/>
                </a:solidFill>
              </a:rPr>
              <a:t>clinical</a:t>
            </a:r>
            <a:r>
              <a:rPr lang="it-IT" b="1" i="1" u="sng" dirty="0">
                <a:solidFill>
                  <a:srgbClr val="FF0000"/>
                </a:solidFill>
              </a:rPr>
              <a:t> management</a:t>
            </a:r>
            <a:r>
              <a:rPr lang="it-IT" i="1" u="sng" dirty="0"/>
              <a:t>), attivando le strategie necessarie per la sua riduzione; </a:t>
            </a:r>
            <a:endParaRPr lang="it-IT" u="sng" dirty="0"/>
          </a:p>
          <a:p>
            <a:pPr marL="285750" indent="-285750">
              <a:buFont typeface="Arial" pitchFamily="34" charset="0"/>
              <a:buChar char="•"/>
            </a:pPr>
            <a:r>
              <a:rPr lang="it-IT" i="1" dirty="0" smtClean="0"/>
              <a:t>promuove </a:t>
            </a:r>
            <a:r>
              <a:rPr lang="it-IT" i="1" dirty="0"/>
              <a:t>l’adozione di processi clinici basati sulle evidenze (</a:t>
            </a:r>
            <a:r>
              <a:rPr lang="it-IT" b="1" i="1" dirty="0" err="1">
                <a:solidFill>
                  <a:srgbClr val="FF0000"/>
                </a:solidFill>
              </a:rPr>
              <a:t>evidence</a:t>
            </a:r>
            <a:r>
              <a:rPr lang="it-IT" b="1" i="1" dirty="0">
                <a:solidFill>
                  <a:srgbClr val="FF0000"/>
                </a:solidFill>
              </a:rPr>
              <a:t> </a:t>
            </a:r>
            <a:r>
              <a:rPr lang="it-IT" b="1" i="1" dirty="0" err="1">
                <a:solidFill>
                  <a:srgbClr val="FF0000"/>
                </a:solidFill>
              </a:rPr>
              <a:t>based</a:t>
            </a:r>
            <a:r>
              <a:rPr lang="it-IT" b="1" i="1" dirty="0">
                <a:solidFill>
                  <a:srgbClr val="FF0000"/>
                </a:solidFill>
              </a:rPr>
              <a:t> </a:t>
            </a:r>
            <a:r>
              <a:rPr lang="it-IT" b="1" i="1" dirty="0" smtClean="0">
                <a:solidFill>
                  <a:srgbClr val="FF0000"/>
                </a:solidFill>
              </a:rPr>
              <a:t>medicine</a:t>
            </a:r>
            <a:r>
              <a:rPr lang="it-IT" i="1" dirty="0" smtClean="0"/>
              <a:t>)</a:t>
            </a:r>
          </a:p>
          <a:p>
            <a:pPr marL="285750" indent="-285750">
              <a:buFont typeface="Arial" pitchFamily="34" charset="0"/>
              <a:buChar char="•"/>
            </a:pPr>
            <a:r>
              <a:rPr lang="it-IT" b="1" i="1" dirty="0" smtClean="0">
                <a:solidFill>
                  <a:srgbClr val="FF0000"/>
                </a:solidFill>
              </a:rPr>
              <a:t>definisce </a:t>
            </a:r>
            <a:r>
              <a:rPr lang="it-IT" b="1" i="1" dirty="0">
                <a:solidFill>
                  <a:srgbClr val="FF0000"/>
                </a:solidFill>
              </a:rPr>
              <a:t>le strategie ed i criteri per l’allocazione delle risorse umane e </a:t>
            </a:r>
            <a:r>
              <a:rPr lang="it-IT" b="1" i="1" dirty="0" smtClean="0">
                <a:solidFill>
                  <a:srgbClr val="FF0000"/>
                </a:solidFill>
              </a:rPr>
              <a:t>tecnico-strumentali</a:t>
            </a:r>
            <a:endParaRPr lang="it-IT" dirty="0"/>
          </a:p>
        </p:txBody>
      </p:sp>
      <p:pic>
        <p:nvPicPr>
          <p:cNvPr id="10"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11" name="CasellaDiTesto 10"/>
          <p:cNvSpPr txBox="1"/>
          <p:nvPr/>
        </p:nvSpPr>
        <p:spPr>
          <a:xfrm>
            <a:off x="107504" y="44624"/>
            <a:ext cx="5544616" cy="461665"/>
          </a:xfrm>
          <a:prstGeom prst="rect">
            <a:avLst/>
          </a:prstGeom>
          <a:noFill/>
        </p:spPr>
        <p:txBody>
          <a:bodyPr wrap="square" rtlCol="0">
            <a:spAutoFit/>
          </a:bodyPr>
          <a:lstStyle/>
          <a:p>
            <a:r>
              <a:rPr lang="it-IT" sz="2400" b="1" dirty="0" smtClean="0">
                <a:solidFill>
                  <a:srgbClr val="C00000"/>
                </a:solidFill>
                <a:effectLst>
                  <a:outerShdw blurRad="38100" dist="38100" dir="2700000" algn="tl">
                    <a:srgbClr val="000000">
                      <a:alpha val="43137"/>
                    </a:srgbClr>
                  </a:outerShdw>
                </a:effectLst>
              </a:rPr>
              <a:t>Nello specifico il </a:t>
            </a:r>
            <a:r>
              <a:rPr lang="it-IT" sz="2400" b="1" dirty="0" err="1" smtClean="0">
                <a:solidFill>
                  <a:srgbClr val="C00000"/>
                </a:solidFill>
                <a:effectLst>
                  <a:outerShdw blurRad="38100" dist="38100" dir="2700000" algn="tl">
                    <a:srgbClr val="000000">
                      <a:alpha val="43137"/>
                    </a:srgbClr>
                  </a:outerShdw>
                </a:effectLst>
              </a:rPr>
              <a:t>D.S</a:t>
            </a:r>
            <a:r>
              <a:rPr lang="it-IT" sz="2400" b="1" dirty="0" smtClean="0">
                <a:solidFill>
                  <a:srgbClr val="C00000"/>
                </a:solidFill>
                <a:effectLst>
                  <a:outerShdw blurRad="38100" dist="38100" dir="2700000" algn="tl">
                    <a:srgbClr val="000000">
                      <a:alpha val="43137"/>
                    </a:srgbClr>
                  </a:outerShdw>
                </a:effectLst>
              </a:rPr>
              <a:t>: </a:t>
            </a:r>
            <a:endParaRPr lang="it-IT" sz="2400" b="1"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42866905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ccia in giù 4"/>
          <p:cNvSpPr/>
          <p:nvPr/>
        </p:nvSpPr>
        <p:spPr bwMode="auto">
          <a:xfrm>
            <a:off x="4351652" y="1844824"/>
            <a:ext cx="440696" cy="342231"/>
          </a:xfrm>
          <a:prstGeom prst="downArrow">
            <a:avLst/>
          </a:prstGeom>
          <a:solidFill>
            <a:schemeClr val="accent2">
              <a:lumMod val="5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7" name="Rettangolo 6"/>
          <p:cNvSpPr/>
          <p:nvPr/>
        </p:nvSpPr>
        <p:spPr>
          <a:xfrm>
            <a:off x="179512" y="260648"/>
            <a:ext cx="8496944" cy="1512168"/>
          </a:xfrm>
          <a:prstGeom prst="rect">
            <a:avLst/>
          </a:prstGeom>
        </p:spPr>
        <p:txBody>
          <a:bodyPr wrap="square">
            <a:spAutoFit/>
          </a:bodyPr>
          <a:lstStyle/>
          <a:p>
            <a:pPr algn="ctr"/>
            <a:r>
              <a:rPr lang="it-IT" dirty="0"/>
              <a:t>La </a:t>
            </a:r>
            <a:r>
              <a:rPr lang="it-IT" b="1" dirty="0">
                <a:solidFill>
                  <a:srgbClr val="C00000"/>
                </a:solidFill>
              </a:rPr>
              <a:t>Direzione Sanitaria Aziendale</a:t>
            </a:r>
            <a:r>
              <a:rPr lang="it-IT" dirty="0"/>
              <a:t>, vertice della direzione dei servizi sanitari all’interno delle A.O., ed il </a:t>
            </a:r>
            <a:r>
              <a:rPr lang="it-IT" b="1" dirty="0">
                <a:solidFill>
                  <a:srgbClr val="C00000"/>
                </a:solidFill>
              </a:rPr>
              <a:t>Direttore Sanitario Aziendale </a:t>
            </a:r>
            <a:r>
              <a:rPr lang="it-IT" dirty="0"/>
              <a:t>nello specifico, svolgono un ruolo cruciale nel meccanismo della </a:t>
            </a:r>
            <a:r>
              <a:rPr lang="it-IT" i="1" dirty="0" err="1"/>
              <a:t>clinical</a:t>
            </a:r>
            <a:r>
              <a:rPr lang="it-IT" i="1" dirty="0"/>
              <a:t> </a:t>
            </a:r>
            <a:r>
              <a:rPr lang="it-IT" i="1" dirty="0" err="1"/>
              <a:t>governance</a:t>
            </a:r>
            <a:r>
              <a:rPr lang="it-IT" dirty="0"/>
              <a:t>, ponendosi quale tramite tra il sapere ed il fare manageriale, la cultura organizzativa e quella clinica e tecnico-professionale</a:t>
            </a:r>
          </a:p>
        </p:txBody>
      </p:sp>
      <p:sp>
        <p:nvSpPr>
          <p:cNvPr id="8" name="CasellaDiTesto 7"/>
          <p:cNvSpPr txBox="1"/>
          <p:nvPr/>
        </p:nvSpPr>
        <p:spPr>
          <a:xfrm>
            <a:off x="395537" y="2276872"/>
            <a:ext cx="8352927" cy="2736304"/>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bodyPr>
          <a:lstStyle>
            <a:defPPr>
              <a:defRPr lang="it-IT"/>
            </a:defPPr>
            <a:lvl1pPr algn="ctr">
              <a:defRPr sz="2400" b="1">
                <a:solidFill>
                  <a:srgbClr val="C00000"/>
                </a:solidFill>
                <a:effectLst>
                  <a:outerShdw blurRad="38100" dist="38100" dir="2700000" algn="tl">
                    <a:srgbClr val="000000">
                      <a:alpha val="43137"/>
                    </a:srgbClr>
                  </a:outerShdw>
                </a:effectLst>
                <a:latin typeface="+mj-lt"/>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it-IT" dirty="0" smtClean="0"/>
              <a:t>COMPITI: </a:t>
            </a:r>
          </a:p>
          <a:p>
            <a:pPr marL="285750" indent="-285750" algn="l">
              <a:buFont typeface="Arial" pitchFamily="34" charset="0"/>
              <a:buChar char="•"/>
            </a:pPr>
            <a:r>
              <a:rPr lang="it-IT" sz="1800" b="0" dirty="0" smtClean="0">
                <a:solidFill>
                  <a:schemeClr val="tx1"/>
                </a:solidFill>
                <a:effectLst/>
              </a:rPr>
              <a:t>Sviluppo del piano attuativo del sistema di governo clinico, facilitandone diffusione e radicamento all’interno dell’Azienda, tramite individuazione </a:t>
            </a:r>
            <a:r>
              <a:rPr lang="it-IT" sz="1800" b="0" dirty="0">
                <a:solidFill>
                  <a:schemeClr val="tx1"/>
                </a:solidFill>
                <a:effectLst/>
              </a:rPr>
              <a:t>ed attuazione di percorsi clinici ed assistenziali, sulla scorta di valutazioni sia di tipo economico-finanziario che di appropriatezza delle prestazioni </a:t>
            </a:r>
            <a:r>
              <a:rPr lang="it-IT" sz="1800" b="0" dirty="0" smtClean="0">
                <a:solidFill>
                  <a:schemeClr val="tx1"/>
                </a:solidFill>
                <a:effectLst/>
              </a:rPr>
              <a:t>(formulazione di direttive ed indirizzi)</a:t>
            </a:r>
          </a:p>
          <a:p>
            <a:pPr marL="285750" indent="-285750" algn="l">
              <a:buFont typeface="Arial" pitchFamily="34" charset="0"/>
              <a:buChar char="•"/>
            </a:pPr>
            <a:r>
              <a:rPr lang="it-IT" sz="1800" b="0" dirty="0" smtClean="0">
                <a:solidFill>
                  <a:schemeClr val="tx1"/>
                </a:solidFill>
                <a:effectLst/>
              </a:rPr>
              <a:t>Messa in atto di misure di controllo e valutazione sistemica, monitoraggio e feedback (per. es. </a:t>
            </a:r>
            <a:r>
              <a:rPr lang="it-IT" sz="1800" b="0" i="1" dirty="0" smtClean="0">
                <a:solidFill>
                  <a:schemeClr val="tx1"/>
                </a:solidFill>
                <a:effectLst/>
              </a:rPr>
              <a:t>audit</a:t>
            </a:r>
            <a:r>
              <a:rPr lang="it-IT" sz="1800" b="0" dirty="0" smtClean="0">
                <a:solidFill>
                  <a:schemeClr val="tx1"/>
                </a:solidFill>
                <a:effectLst/>
              </a:rPr>
              <a:t> clinici)</a:t>
            </a:r>
          </a:p>
          <a:p>
            <a:pPr marL="285750" indent="-285750" algn="l">
              <a:buFont typeface="Arial" pitchFamily="34" charset="0"/>
              <a:buChar char="•"/>
            </a:pPr>
            <a:r>
              <a:rPr lang="it-IT" sz="1800" b="0" dirty="0" smtClean="0">
                <a:solidFill>
                  <a:schemeClr val="tx1"/>
                </a:solidFill>
                <a:effectLst/>
              </a:rPr>
              <a:t>Pianificazione e programmazione delle misure correttive</a:t>
            </a:r>
          </a:p>
        </p:txBody>
      </p:sp>
      <p:sp>
        <p:nvSpPr>
          <p:cNvPr id="10" name="Freccia in giù 9"/>
          <p:cNvSpPr/>
          <p:nvPr/>
        </p:nvSpPr>
        <p:spPr bwMode="auto">
          <a:xfrm>
            <a:off x="4351652" y="5102993"/>
            <a:ext cx="440696" cy="342231"/>
          </a:xfrm>
          <a:prstGeom prst="downArrow">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1" name="CasellaDiTesto 10"/>
          <p:cNvSpPr txBox="1"/>
          <p:nvPr/>
        </p:nvSpPr>
        <p:spPr>
          <a:xfrm>
            <a:off x="1835696" y="5426060"/>
            <a:ext cx="5472608" cy="523220"/>
          </a:xfrm>
          <a:prstGeom prst="rect">
            <a:avLst/>
          </a:prstGeom>
          <a:noFill/>
        </p:spPr>
        <p:txBody>
          <a:bodyPr wrap="square" rtlCol="0">
            <a:spAutoFit/>
          </a:bodyPr>
          <a:lstStyle/>
          <a:p>
            <a:pPr algn="ctr"/>
            <a:r>
              <a:rPr lang="it-IT" sz="2800" b="1" dirty="0" smtClean="0">
                <a:solidFill>
                  <a:srgbClr val="C00000"/>
                </a:solidFill>
              </a:rPr>
              <a:t>RESPONSABILITÀ GESTIONALE</a:t>
            </a:r>
            <a:endParaRPr lang="it-IT" b="1" dirty="0">
              <a:solidFill>
                <a:srgbClr val="C00000"/>
              </a:solidFill>
            </a:endParaRPr>
          </a:p>
        </p:txBody>
      </p:sp>
      <p:pic>
        <p:nvPicPr>
          <p:cNvPr id="9"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Tree>
    <p:extLst>
      <p:ext uri="{BB962C8B-B14F-4D97-AF65-F5344CB8AC3E}">
        <p14:creationId xmlns:p14="http://schemas.microsoft.com/office/powerpoint/2010/main" xmlns="" val="28747933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pic>
        <p:nvPicPr>
          <p:cNvPr id="12" name="Immagine 1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7461" y="116632"/>
            <a:ext cx="8887027" cy="6120000"/>
          </a:xfrm>
          <a:prstGeom prst="rect">
            <a:avLst/>
          </a:prstGeom>
          <a:solidFill>
            <a:srgbClr val="C00000"/>
          </a:solidFill>
        </p:spPr>
      </p:pic>
    </p:spTree>
    <p:extLst>
      <p:ext uri="{BB962C8B-B14F-4D97-AF65-F5344CB8AC3E}">
        <p14:creationId xmlns:p14="http://schemas.microsoft.com/office/powerpoint/2010/main" xmlns="" val="28747933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franceschina\Desktop\ELLERS new\images\laboratorio_di_responsabilita_sanitaria.png"/>
          <p:cNvPicPr>
            <a:picLocks noChangeAspect="1" noChangeArrowheads="1"/>
          </p:cNvPicPr>
          <p:nvPr/>
        </p:nvPicPr>
        <p:blipFill>
          <a:blip r:embed="rId2" cstate="print"/>
          <a:srcRect/>
          <a:stretch>
            <a:fillRect/>
          </a:stretch>
        </p:blipFill>
        <p:spPr bwMode="auto">
          <a:xfrm>
            <a:off x="35816" y="6273384"/>
            <a:ext cx="2880000" cy="612000"/>
          </a:xfrm>
          <a:prstGeom prst="rect">
            <a:avLst/>
          </a:prstGeom>
          <a:noFill/>
        </p:spPr>
      </p:pic>
      <p:sp>
        <p:nvSpPr>
          <p:cNvPr id="8" name="CasellaDiTesto 7"/>
          <p:cNvSpPr txBox="1"/>
          <p:nvPr/>
        </p:nvSpPr>
        <p:spPr>
          <a:xfrm>
            <a:off x="755576" y="385500"/>
            <a:ext cx="7272808" cy="523220"/>
          </a:xfrm>
          <a:prstGeom prst="rect">
            <a:avLst/>
          </a:prstGeom>
          <a:noFill/>
        </p:spPr>
        <p:txBody>
          <a:bodyPr wrap="square" rtlCol="0">
            <a:spAutoFit/>
          </a:bodyPr>
          <a:lstStyle/>
          <a:p>
            <a:r>
              <a:rPr lang="it-IT" sz="2800" b="1" dirty="0" smtClean="0">
                <a:solidFill>
                  <a:srgbClr val="C00000"/>
                </a:solidFill>
                <a:effectLst>
                  <a:outerShdw blurRad="38100" dist="38100" dir="2700000" algn="tl">
                    <a:srgbClr val="000000">
                      <a:alpha val="43137"/>
                    </a:srgbClr>
                  </a:outerShdw>
                </a:effectLst>
              </a:rPr>
              <a:t>IL DIRETTORE MEDICO </a:t>
            </a:r>
            <a:r>
              <a:rPr lang="it-IT" sz="2800" b="1" dirty="0" err="1" smtClean="0">
                <a:solidFill>
                  <a:srgbClr val="C00000"/>
                </a:solidFill>
                <a:effectLst>
                  <a:outerShdw blurRad="38100" dist="38100" dir="2700000" algn="tl">
                    <a:srgbClr val="000000">
                      <a:alpha val="43137"/>
                    </a:srgbClr>
                  </a:outerShdw>
                </a:effectLst>
              </a:rPr>
              <a:t>DI</a:t>
            </a:r>
            <a:r>
              <a:rPr lang="it-IT" sz="2800" b="1" dirty="0" smtClean="0">
                <a:solidFill>
                  <a:srgbClr val="C00000"/>
                </a:solidFill>
                <a:effectLst>
                  <a:outerShdw blurRad="38100" dist="38100" dir="2700000" algn="tl">
                    <a:srgbClr val="000000">
                      <a:alpha val="43137"/>
                    </a:srgbClr>
                  </a:outerShdw>
                </a:effectLst>
              </a:rPr>
              <a:t> PRESIDIO</a:t>
            </a:r>
            <a:endParaRPr lang="it-IT" sz="2800" b="1" dirty="0">
              <a:solidFill>
                <a:srgbClr val="C00000"/>
              </a:solidFill>
              <a:effectLst>
                <a:outerShdw blurRad="38100" dist="38100" dir="2700000" algn="tl">
                  <a:srgbClr val="000000">
                    <a:alpha val="43137"/>
                  </a:srgbClr>
                </a:outerShdw>
              </a:effectLst>
            </a:endParaRPr>
          </a:p>
        </p:txBody>
      </p:sp>
      <p:sp>
        <p:nvSpPr>
          <p:cNvPr id="11" name="CasellaDiTesto 10"/>
          <p:cNvSpPr txBox="1"/>
          <p:nvPr/>
        </p:nvSpPr>
        <p:spPr>
          <a:xfrm>
            <a:off x="1547664" y="1340768"/>
            <a:ext cx="7344816" cy="3631763"/>
          </a:xfrm>
          <a:prstGeom prst="rect">
            <a:avLst/>
          </a:prstGeom>
          <a:noFill/>
        </p:spPr>
        <p:txBody>
          <a:bodyPr wrap="square" rtlCol="0">
            <a:spAutoFit/>
          </a:bodyPr>
          <a:lstStyle/>
          <a:p>
            <a:pPr>
              <a:spcAft>
                <a:spcPts val="1200"/>
              </a:spcAft>
            </a:pPr>
            <a:r>
              <a:rPr lang="it-IT" sz="2000" dirty="0" smtClean="0"/>
              <a:t>in staff alla Direzione Sanitaria</a:t>
            </a:r>
          </a:p>
          <a:p>
            <a:pPr>
              <a:spcAft>
                <a:spcPts val="1200"/>
              </a:spcAft>
            </a:pPr>
            <a:r>
              <a:rPr lang="it-IT" sz="2000" dirty="0" smtClean="0">
                <a:latin typeface="Arial" pitchFamily="34" charset="0"/>
                <a:ea typeface="Times New Roman" pitchFamily="18" charset="0"/>
                <a:cs typeface="Calibri" pitchFamily="34" charset="0"/>
              </a:rPr>
              <a:t>concorre al raggiungimento degli obiettivi aziendali ed opera sulla base degli indirizzi del Direttore Sanitario, assicurando la continuità assistenziale con i servizi territoriali</a:t>
            </a:r>
          </a:p>
          <a:p>
            <a:pPr>
              <a:spcAft>
                <a:spcPts val="1200"/>
              </a:spcAft>
            </a:pPr>
            <a:r>
              <a:rPr lang="it-IT" sz="2000" dirty="0" smtClean="0">
                <a:latin typeface="Arial" pitchFamily="34" charset="0"/>
                <a:ea typeface="Times New Roman" pitchFamily="18" charset="0"/>
                <a:cs typeface="Calibri" pitchFamily="34" charset="0"/>
              </a:rPr>
              <a:t>è corresponsabile del governo clinico del presidio</a:t>
            </a:r>
          </a:p>
          <a:p>
            <a:pPr>
              <a:spcAft>
                <a:spcPts val="1200"/>
              </a:spcAft>
            </a:pPr>
            <a:r>
              <a:rPr lang="it-IT" sz="2000" dirty="0" smtClean="0">
                <a:latin typeface="Arial" pitchFamily="34" charset="0"/>
                <a:ea typeface="Times New Roman" pitchFamily="18" charset="0"/>
                <a:cs typeface="Calibri" pitchFamily="34" charset="0"/>
              </a:rPr>
              <a:t>svolge attività di indirizzo, coordinamento, supporto e verifica nei confronti dei Direttori di Dipartimento, delle strutture complesse e delle strutture semplici di dipartimento, promuovendo l’integrazione delle medesime sia all’interno del presidio che per ciò che concerne l’attività sul territorio.</a:t>
            </a:r>
            <a:endParaRPr lang="it-IT" sz="2000" dirty="0"/>
          </a:p>
        </p:txBody>
      </p:sp>
      <p:cxnSp>
        <p:nvCxnSpPr>
          <p:cNvPr id="12" name="Connettore 2 11"/>
          <p:cNvCxnSpPr/>
          <p:nvPr/>
        </p:nvCxnSpPr>
        <p:spPr bwMode="auto">
          <a:xfrm>
            <a:off x="467544" y="1484784"/>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13" name="Connettore 2 12"/>
          <p:cNvCxnSpPr/>
          <p:nvPr/>
        </p:nvCxnSpPr>
        <p:spPr bwMode="auto">
          <a:xfrm>
            <a:off x="467544" y="1916832"/>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14" name="Connettore 2 13"/>
          <p:cNvCxnSpPr/>
          <p:nvPr/>
        </p:nvCxnSpPr>
        <p:spPr bwMode="auto">
          <a:xfrm>
            <a:off x="467544" y="2996952"/>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15" name="Connettore 2 14"/>
          <p:cNvCxnSpPr/>
          <p:nvPr/>
        </p:nvCxnSpPr>
        <p:spPr bwMode="auto">
          <a:xfrm>
            <a:off x="467544" y="3501008"/>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764704"/>
          </a:xfrm>
        </p:spPr>
        <p:txBody>
          <a:bodyPr/>
          <a:lstStyle/>
          <a:p>
            <a:pPr algn="ctr"/>
            <a:r>
              <a:rPr lang="it-IT" sz="1800" b="1" cap="small" dirty="0" smtClean="0">
                <a:solidFill>
                  <a:srgbClr val="C00000"/>
                </a:solidFill>
              </a:rPr>
              <a:t>Excursus Normativo sulla organizzazione del Servizio </a:t>
            </a:r>
            <a:r>
              <a:rPr lang="it-IT" sz="1800" b="1" cap="small" dirty="0">
                <a:solidFill>
                  <a:srgbClr val="C00000"/>
                </a:solidFill>
              </a:rPr>
              <a:t>Sanitario Nazionale </a:t>
            </a:r>
            <a:r>
              <a:rPr lang="it-IT" sz="1800" b="1" cap="small" dirty="0" smtClean="0">
                <a:solidFill>
                  <a:srgbClr val="C00000"/>
                </a:solidFill>
              </a:rPr>
              <a:t>italiano</a:t>
            </a:r>
            <a:endParaRPr lang="it-IT" sz="1800" dirty="0">
              <a:solidFill>
                <a:srgbClr val="C00000"/>
              </a:solidFill>
            </a:endParaRPr>
          </a:p>
        </p:txBody>
      </p:sp>
      <p:sp>
        <p:nvSpPr>
          <p:cNvPr id="3" name="Segnaposto contenuto 2"/>
          <p:cNvSpPr>
            <a:spLocks noGrp="1"/>
          </p:cNvSpPr>
          <p:nvPr>
            <p:ph idx="1"/>
          </p:nvPr>
        </p:nvSpPr>
        <p:spPr>
          <a:xfrm>
            <a:off x="179512" y="548680"/>
            <a:ext cx="8640960" cy="5688632"/>
          </a:xfrm>
        </p:spPr>
        <p:txBody>
          <a:bodyPr/>
          <a:lstStyle/>
          <a:p>
            <a:pPr algn="just"/>
            <a:r>
              <a:rPr lang="it-IT" sz="1600" b="1" u="sng" cap="small" dirty="0" smtClean="0">
                <a:solidFill>
                  <a:schemeClr val="tx1"/>
                </a:solidFill>
              </a:rPr>
              <a:t>Prima Riforma Sanitaria</a:t>
            </a:r>
            <a:r>
              <a:rPr lang="it-IT" sz="1600" b="1" dirty="0" smtClean="0">
                <a:solidFill>
                  <a:schemeClr val="tx1"/>
                </a:solidFill>
              </a:rPr>
              <a:t>: </a:t>
            </a:r>
          </a:p>
          <a:p>
            <a:pPr algn="just">
              <a:buFont typeface="Arial" pitchFamily="34" charset="0"/>
              <a:buChar char="•"/>
            </a:pPr>
            <a:r>
              <a:rPr lang="it-IT" sz="1600" dirty="0" smtClean="0">
                <a:solidFill>
                  <a:srgbClr val="C00000"/>
                </a:solidFill>
                <a:effectLst>
                  <a:outerShdw blurRad="38100" dist="38100" dir="2700000" algn="tl">
                    <a:srgbClr val="000000">
                      <a:alpha val="43137"/>
                    </a:srgbClr>
                  </a:outerShdw>
                </a:effectLst>
              </a:rPr>
              <a:t>Legge </a:t>
            </a:r>
            <a:r>
              <a:rPr lang="it-IT" sz="1600" dirty="0">
                <a:solidFill>
                  <a:srgbClr val="C00000"/>
                </a:solidFill>
                <a:effectLst>
                  <a:outerShdw blurRad="38100" dist="38100" dir="2700000" algn="tl">
                    <a:srgbClr val="000000">
                      <a:alpha val="43137"/>
                    </a:srgbClr>
                  </a:outerShdw>
                </a:effectLst>
              </a:rPr>
              <a:t>n. </a:t>
            </a:r>
            <a:r>
              <a:rPr lang="it-IT" sz="1600" dirty="0" smtClean="0">
                <a:solidFill>
                  <a:srgbClr val="C00000"/>
                </a:solidFill>
                <a:effectLst>
                  <a:outerShdw blurRad="38100" dist="38100" dir="2700000" algn="tl">
                    <a:srgbClr val="000000">
                      <a:alpha val="43137"/>
                    </a:srgbClr>
                  </a:outerShdw>
                </a:effectLst>
              </a:rPr>
              <a:t>833/1978: “Istituzione </a:t>
            </a:r>
            <a:r>
              <a:rPr lang="it-IT" sz="1600" dirty="0">
                <a:solidFill>
                  <a:srgbClr val="C00000"/>
                </a:solidFill>
                <a:effectLst>
                  <a:outerShdw blurRad="38100" dist="38100" dir="2700000" algn="tl">
                    <a:srgbClr val="000000">
                      <a:alpha val="43137"/>
                    </a:srgbClr>
                  </a:outerShdw>
                </a:effectLst>
              </a:rPr>
              <a:t>del Servizio Sanitario Nazionale</a:t>
            </a:r>
            <a:r>
              <a:rPr lang="it-IT" sz="1600" dirty="0" smtClean="0">
                <a:solidFill>
                  <a:srgbClr val="C00000"/>
                </a:solidFill>
                <a:effectLst>
                  <a:outerShdw blurRad="38100" dist="38100" dir="2700000" algn="tl">
                    <a:srgbClr val="000000">
                      <a:alpha val="43137"/>
                    </a:srgbClr>
                  </a:outerShdw>
                </a:effectLst>
              </a:rPr>
              <a:t>” </a:t>
            </a:r>
          </a:p>
          <a:p>
            <a:pPr algn="just">
              <a:spcAft>
                <a:spcPts val="2400"/>
              </a:spcAft>
              <a:buFont typeface="Symbol"/>
              <a:buChar char="®"/>
            </a:pPr>
            <a:r>
              <a:rPr lang="it-IT" sz="1400" dirty="0" smtClean="0">
                <a:solidFill>
                  <a:srgbClr val="000000"/>
                </a:solidFill>
              </a:rPr>
              <a:t>introduzione dell’intervento pubblico a tutela della salute consentendo l’accesso ai servizi a tutti i cittadini, indipendentemente dallo status economico o sociale</a:t>
            </a:r>
          </a:p>
          <a:p>
            <a:pPr algn="just"/>
            <a:r>
              <a:rPr lang="it-IT" sz="1600" b="1" u="sng" cap="small" dirty="0" smtClean="0">
                <a:solidFill>
                  <a:schemeClr val="tx1"/>
                </a:solidFill>
              </a:rPr>
              <a:t>Seconda </a:t>
            </a:r>
            <a:r>
              <a:rPr lang="it-IT" sz="1600" b="1" u="sng" cap="small" dirty="0">
                <a:solidFill>
                  <a:schemeClr val="tx1"/>
                </a:solidFill>
              </a:rPr>
              <a:t>Riforma Sanitaria</a:t>
            </a:r>
            <a:r>
              <a:rPr lang="it-IT" sz="1600" dirty="0" smtClean="0">
                <a:solidFill>
                  <a:schemeClr val="tx1"/>
                </a:solidFill>
              </a:rPr>
              <a:t>: </a:t>
            </a:r>
          </a:p>
          <a:p>
            <a:pPr algn="just">
              <a:buFont typeface="Arial" pitchFamily="34" charset="0"/>
              <a:buChar char="•"/>
            </a:pPr>
            <a:r>
              <a:rPr lang="it-IT" sz="1600" dirty="0" err="1" smtClean="0">
                <a:solidFill>
                  <a:srgbClr val="C00000"/>
                </a:solidFill>
                <a:effectLst>
                  <a:outerShdw blurRad="38100" dist="38100" dir="2700000" algn="tl">
                    <a:srgbClr val="000000">
                      <a:alpha val="43137"/>
                    </a:srgbClr>
                  </a:outerShdw>
                </a:effectLst>
              </a:rPr>
              <a:t>D.Lgs</a:t>
            </a:r>
            <a:r>
              <a:rPr lang="it-IT" sz="1600" dirty="0" smtClean="0">
                <a:solidFill>
                  <a:srgbClr val="C00000"/>
                </a:solidFill>
                <a:effectLst>
                  <a:outerShdw blurRad="38100" dist="38100" dir="2700000" algn="tl">
                    <a:srgbClr val="000000">
                      <a:alpha val="43137"/>
                    </a:srgbClr>
                  </a:outerShdw>
                </a:effectLst>
              </a:rPr>
              <a:t> n.502/1992: “Riordino della disciplina in materia sanitaria a norma dell’art.1 della legge 23 ottobre 1992, n. 421” e successive modifiche ed integrazioni introdotte da </a:t>
            </a:r>
            <a:r>
              <a:rPr lang="it-IT" sz="1600" dirty="0" err="1" smtClean="0">
                <a:solidFill>
                  <a:srgbClr val="C00000"/>
                </a:solidFill>
                <a:effectLst>
                  <a:outerShdw blurRad="38100" dist="38100" dir="2700000" algn="tl">
                    <a:srgbClr val="000000">
                      <a:alpha val="43137"/>
                    </a:srgbClr>
                  </a:outerShdw>
                </a:effectLst>
              </a:rPr>
              <a:t>D.Lgs</a:t>
            </a:r>
            <a:r>
              <a:rPr lang="it-IT" sz="1600" dirty="0" smtClean="0">
                <a:solidFill>
                  <a:srgbClr val="C00000"/>
                </a:solidFill>
                <a:effectLst>
                  <a:outerShdw blurRad="38100" dist="38100" dir="2700000" algn="tl">
                    <a:srgbClr val="000000">
                      <a:alpha val="43137"/>
                    </a:srgbClr>
                  </a:outerShdw>
                </a:effectLst>
              </a:rPr>
              <a:t> n. 517/1993</a:t>
            </a:r>
          </a:p>
          <a:p>
            <a:pPr algn="just">
              <a:spcAft>
                <a:spcPts val="2400"/>
              </a:spcAft>
              <a:buFont typeface="Symbol"/>
              <a:buChar char="®"/>
            </a:pPr>
            <a:r>
              <a:rPr lang="it-IT" sz="1600" b="1" cap="small" dirty="0" smtClean="0">
                <a:solidFill>
                  <a:srgbClr val="000000"/>
                </a:solidFill>
              </a:rPr>
              <a:t>Aziendalizzazione Sanitaria</a:t>
            </a:r>
          </a:p>
          <a:p>
            <a:pPr algn="just"/>
            <a:r>
              <a:rPr lang="it-IT" sz="1600" b="1" u="sng" cap="small" dirty="0" smtClean="0">
                <a:solidFill>
                  <a:schemeClr val="tx1"/>
                </a:solidFill>
              </a:rPr>
              <a:t>Terza </a:t>
            </a:r>
            <a:r>
              <a:rPr lang="it-IT" sz="1600" b="1" u="sng" cap="small" dirty="0">
                <a:solidFill>
                  <a:schemeClr val="tx1"/>
                </a:solidFill>
              </a:rPr>
              <a:t>Riforma Sanitaria</a:t>
            </a:r>
            <a:r>
              <a:rPr lang="it-IT" sz="1600" b="1" dirty="0" smtClean="0">
                <a:solidFill>
                  <a:schemeClr val="tx1"/>
                </a:solidFill>
              </a:rPr>
              <a:t>: </a:t>
            </a:r>
          </a:p>
          <a:p>
            <a:pPr algn="just">
              <a:buFont typeface="Arial" pitchFamily="34" charset="0"/>
              <a:buChar char="•"/>
            </a:pPr>
            <a:r>
              <a:rPr lang="it-IT" sz="1600" dirty="0" smtClean="0">
                <a:solidFill>
                  <a:srgbClr val="C00000"/>
                </a:solidFill>
                <a:effectLst>
                  <a:outerShdw blurRad="38100" dist="38100" dir="2700000" algn="tl">
                    <a:srgbClr val="000000">
                      <a:alpha val="43137"/>
                    </a:srgbClr>
                  </a:outerShdw>
                </a:effectLst>
              </a:rPr>
              <a:t>Legge n.419/1998</a:t>
            </a:r>
          </a:p>
          <a:p>
            <a:pPr lvl="0" algn="just">
              <a:buFont typeface="Symbol"/>
              <a:buChar char="®"/>
            </a:pPr>
            <a:r>
              <a:rPr lang="it-IT" sz="1600" dirty="0" smtClean="0">
                <a:solidFill>
                  <a:srgbClr val="000000"/>
                </a:solidFill>
              </a:rPr>
              <a:t>4 deleghe al Governo finalizzate alla modifica ed </a:t>
            </a:r>
            <a:r>
              <a:rPr lang="it-IT" sz="1600" dirty="0">
                <a:solidFill>
                  <a:srgbClr val="000000"/>
                </a:solidFill>
              </a:rPr>
              <a:t>integrazione dei Decreti </a:t>
            </a:r>
            <a:r>
              <a:rPr lang="it-IT" sz="1600" dirty="0" smtClean="0">
                <a:solidFill>
                  <a:srgbClr val="000000"/>
                </a:solidFill>
              </a:rPr>
              <a:t>precedenti, </a:t>
            </a:r>
            <a:r>
              <a:rPr lang="it-IT" sz="1600" dirty="0">
                <a:solidFill>
                  <a:srgbClr val="000000"/>
                </a:solidFill>
              </a:rPr>
              <a:t>con completa realizzazione del processo di aziendalizzazione sanitaria</a:t>
            </a:r>
          </a:p>
          <a:p>
            <a:pPr algn="just">
              <a:buFont typeface="Arial" pitchFamily="34" charset="0"/>
              <a:buChar char="•"/>
            </a:pPr>
            <a:r>
              <a:rPr lang="it-IT" sz="1600" dirty="0" err="1" smtClean="0">
                <a:solidFill>
                  <a:srgbClr val="C00000"/>
                </a:solidFill>
                <a:effectLst>
                  <a:outerShdw blurRad="38100" dist="38100" dir="2700000" algn="tl">
                    <a:srgbClr val="000000">
                      <a:alpha val="43137"/>
                    </a:srgbClr>
                  </a:outerShdw>
                </a:effectLst>
              </a:rPr>
              <a:t>D.Lgs</a:t>
            </a:r>
            <a:r>
              <a:rPr lang="it-IT" sz="1600" dirty="0" smtClean="0">
                <a:solidFill>
                  <a:srgbClr val="C00000"/>
                </a:solidFill>
                <a:effectLst>
                  <a:outerShdw blurRad="38100" dist="38100" dir="2700000" algn="tl">
                    <a:srgbClr val="000000">
                      <a:alpha val="43137"/>
                    </a:srgbClr>
                  </a:outerShdw>
                </a:effectLst>
              </a:rPr>
              <a:t> n.229/1999 e succ. mod. (</a:t>
            </a:r>
            <a:r>
              <a:rPr lang="it-IT" sz="1600" dirty="0" err="1" smtClean="0">
                <a:solidFill>
                  <a:srgbClr val="C00000"/>
                </a:solidFill>
                <a:effectLst>
                  <a:outerShdw blurRad="38100" dist="38100" dir="2700000" algn="tl">
                    <a:srgbClr val="000000">
                      <a:alpha val="43137"/>
                    </a:srgbClr>
                  </a:outerShdw>
                </a:effectLst>
              </a:rPr>
              <a:t>D.Lgs</a:t>
            </a:r>
            <a:r>
              <a:rPr lang="it-IT" sz="1600" dirty="0" smtClean="0">
                <a:solidFill>
                  <a:srgbClr val="C00000"/>
                </a:solidFill>
                <a:effectLst>
                  <a:outerShdw blurRad="38100" dist="38100" dir="2700000" algn="tl">
                    <a:srgbClr val="000000">
                      <a:alpha val="43137"/>
                    </a:srgbClr>
                  </a:outerShdw>
                </a:effectLst>
              </a:rPr>
              <a:t> n.168/2000)</a:t>
            </a:r>
          </a:p>
          <a:p>
            <a:pPr algn="just">
              <a:buFont typeface="Symbol"/>
              <a:buChar char="®"/>
            </a:pPr>
            <a:r>
              <a:rPr lang="it-IT" sz="1600" dirty="0" smtClean="0">
                <a:solidFill>
                  <a:srgbClr val="000000"/>
                </a:solidFill>
              </a:rPr>
              <a:t>Razionalizzazione </a:t>
            </a:r>
            <a:r>
              <a:rPr lang="it-IT" sz="1600" dirty="0">
                <a:solidFill>
                  <a:srgbClr val="000000"/>
                </a:solidFill>
              </a:rPr>
              <a:t>del Sistema Sanitario Nazionale</a:t>
            </a:r>
          </a:p>
          <a:p>
            <a:pPr algn="just">
              <a:buFont typeface="Arial" pitchFamily="34" charset="0"/>
              <a:buChar char="•"/>
            </a:pPr>
            <a:r>
              <a:rPr lang="it-IT" sz="1600" dirty="0" smtClean="0">
                <a:solidFill>
                  <a:srgbClr val="C00000"/>
                </a:solidFill>
                <a:effectLst>
                  <a:outerShdw blurRad="38100" dist="38100" dir="2700000" algn="tl">
                    <a:srgbClr val="000000">
                      <a:alpha val="43137"/>
                    </a:srgbClr>
                  </a:outerShdw>
                </a:effectLst>
              </a:rPr>
              <a:t>D.L</a:t>
            </a:r>
            <a:r>
              <a:rPr lang="it-IT" sz="1600" dirty="0">
                <a:solidFill>
                  <a:srgbClr val="C00000"/>
                </a:solidFill>
                <a:effectLst>
                  <a:outerShdw blurRad="38100" dist="38100" dir="2700000" algn="tl">
                    <a:srgbClr val="000000">
                      <a:alpha val="43137"/>
                    </a:srgbClr>
                  </a:outerShdw>
                </a:effectLst>
              </a:rPr>
              <a:t>. n.347/2001, convertito in Legge </a:t>
            </a:r>
            <a:r>
              <a:rPr lang="it-IT" sz="1600" dirty="0" smtClean="0">
                <a:solidFill>
                  <a:srgbClr val="C00000"/>
                </a:solidFill>
                <a:effectLst>
                  <a:outerShdw blurRad="38100" dist="38100" dir="2700000" algn="tl">
                    <a:srgbClr val="000000">
                      <a:alpha val="43137"/>
                    </a:srgbClr>
                  </a:outerShdw>
                </a:effectLst>
              </a:rPr>
              <a:t>n.405/2001 </a:t>
            </a:r>
            <a:r>
              <a:rPr lang="it-IT" sz="1600" dirty="0" smtClean="0">
                <a:solidFill>
                  <a:srgbClr val="C00000"/>
                </a:solidFill>
              </a:rPr>
              <a:t>“</a:t>
            </a:r>
            <a:r>
              <a:rPr lang="it-IT" sz="1600" dirty="0" smtClean="0">
                <a:solidFill>
                  <a:srgbClr val="C00000"/>
                </a:solidFill>
                <a:effectLst>
                  <a:outerShdw blurRad="38100" dist="38100" dir="2700000" algn="tl">
                    <a:srgbClr val="000000">
                      <a:alpha val="43137"/>
                    </a:srgbClr>
                  </a:outerShdw>
                </a:effectLst>
              </a:rPr>
              <a:t>Interventi urgenti in materia di spesa sanitaria”</a:t>
            </a:r>
          </a:p>
          <a:p>
            <a:pPr algn="just">
              <a:buFont typeface="Symbol"/>
              <a:buChar char="®"/>
            </a:pPr>
            <a:r>
              <a:rPr lang="it-IT" sz="1600" b="1" cap="small" dirty="0">
                <a:solidFill>
                  <a:srgbClr val="000000"/>
                </a:solidFill>
              </a:rPr>
              <a:t>Federalismo sanitario regionale</a:t>
            </a:r>
          </a:p>
        </p:txBody>
      </p:sp>
      <p:pic>
        <p:nvPicPr>
          <p:cNvPr id="2050"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Tree>
    <p:extLst>
      <p:ext uri="{BB962C8B-B14F-4D97-AF65-F5344CB8AC3E}">
        <p14:creationId xmlns:p14="http://schemas.microsoft.com/office/powerpoint/2010/main" xmlns="" val="29219377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ttore 2 4"/>
          <p:cNvCxnSpPr/>
          <p:nvPr/>
        </p:nvCxnSpPr>
        <p:spPr bwMode="auto">
          <a:xfrm flipH="1">
            <a:off x="3131840" y="2276872"/>
            <a:ext cx="432048" cy="578966"/>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10" name="Connettore 2 9"/>
          <p:cNvCxnSpPr/>
          <p:nvPr/>
        </p:nvCxnSpPr>
        <p:spPr bwMode="auto">
          <a:xfrm>
            <a:off x="5508104" y="2276872"/>
            <a:ext cx="432048" cy="578966"/>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
        <p:nvSpPr>
          <p:cNvPr id="13" name="CasellaDiTesto 12"/>
          <p:cNvSpPr txBox="1"/>
          <p:nvPr/>
        </p:nvSpPr>
        <p:spPr>
          <a:xfrm>
            <a:off x="323528" y="188640"/>
            <a:ext cx="4968552" cy="523220"/>
          </a:xfrm>
          <a:prstGeom prst="rect">
            <a:avLst/>
          </a:prstGeom>
          <a:noFill/>
        </p:spPr>
        <p:txBody>
          <a:bodyPr wrap="square" rtlCol="0">
            <a:spAutoFit/>
          </a:bodyPr>
          <a:lstStyle/>
          <a:p>
            <a:pPr algn="ctr"/>
            <a:r>
              <a:rPr lang="it-IT" sz="2800" b="1" dirty="0" smtClean="0">
                <a:solidFill>
                  <a:srgbClr val="C00000"/>
                </a:solidFill>
                <a:effectLst>
                  <a:outerShdw blurRad="38100" dist="38100" dir="2700000" algn="tl">
                    <a:srgbClr val="000000">
                      <a:alpha val="43137"/>
                    </a:srgbClr>
                  </a:outerShdw>
                </a:effectLst>
              </a:rPr>
              <a:t>IL DIPARTIMENTO CLINICO</a:t>
            </a:r>
            <a:endParaRPr lang="it-IT" sz="2800" b="1" dirty="0">
              <a:solidFill>
                <a:srgbClr val="C00000"/>
              </a:solidFill>
              <a:effectLst>
                <a:outerShdw blurRad="38100" dist="38100" dir="2700000" algn="tl">
                  <a:srgbClr val="000000">
                    <a:alpha val="43137"/>
                  </a:srgbClr>
                </a:outerShdw>
              </a:effectLst>
            </a:endParaRPr>
          </a:p>
        </p:txBody>
      </p:sp>
      <p:sp>
        <p:nvSpPr>
          <p:cNvPr id="14" name="CasellaDiTesto 13"/>
          <p:cNvSpPr txBox="1"/>
          <p:nvPr/>
        </p:nvSpPr>
        <p:spPr>
          <a:xfrm>
            <a:off x="1403648" y="764704"/>
            <a:ext cx="6264696" cy="1323439"/>
          </a:xfrm>
          <a:prstGeom prst="rect">
            <a:avLst/>
          </a:prstGeom>
          <a:noFill/>
        </p:spPr>
        <p:txBody>
          <a:bodyPr wrap="square" rtlCol="0">
            <a:spAutoFit/>
          </a:bodyPr>
          <a:lstStyle/>
          <a:p>
            <a:pPr algn="ctr"/>
            <a:r>
              <a:rPr lang="it-IT" sz="2000" b="1" dirty="0" smtClean="0">
                <a:solidFill>
                  <a:srgbClr val="C00000"/>
                </a:solidFill>
              </a:rPr>
              <a:t>Organizzazione integrata di Unità Operative omogenee, affini o complementari, ciascuna con obiettivi specifici, ma che concorrono al perseguimento di comuni obiettivi di salute</a:t>
            </a:r>
            <a:endParaRPr lang="it-IT" sz="2000" b="1" dirty="0">
              <a:solidFill>
                <a:srgbClr val="C00000"/>
              </a:solidFill>
            </a:endParaRPr>
          </a:p>
        </p:txBody>
      </p:sp>
      <p:sp>
        <p:nvSpPr>
          <p:cNvPr id="20" name="CasellaDiTesto 19"/>
          <p:cNvSpPr txBox="1"/>
          <p:nvPr/>
        </p:nvSpPr>
        <p:spPr>
          <a:xfrm>
            <a:off x="5292080" y="2996952"/>
            <a:ext cx="3600400" cy="646331"/>
          </a:xfrm>
          <a:prstGeom prst="rect">
            <a:avLst/>
          </a:prstGeom>
          <a:noFill/>
        </p:spPr>
        <p:txBody>
          <a:bodyPr wrap="square" rtlCol="0">
            <a:spAutoFit/>
          </a:bodyPr>
          <a:lstStyle/>
          <a:p>
            <a:pPr>
              <a:defRPr/>
            </a:pPr>
            <a:r>
              <a:rPr lang="it-IT" dirty="0" smtClean="0"/>
              <a:t>Dipartimenti di tipo </a:t>
            </a:r>
            <a:r>
              <a:rPr lang="it-IT" dirty="0" smtClean="0">
                <a:effectLst>
                  <a:outerShdw blurRad="38100" dist="38100" dir="2700000" algn="tl">
                    <a:srgbClr val="000000">
                      <a:alpha val="43137"/>
                    </a:srgbClr>
                  </a:outerShdw>
                </a:effectLst>
              </a:rPr>
              <a:t>funzionale</a:t>
            </a:r>
          </a:p>
          <a:p>
            <a:pPr>
              <a:defRPr/>
            </a:pPr>
            <a:r>
              <a:rPr lang="it-IT" dirty="0" smtClean="0">
                <a:sym typeface="Symbol"/>
              </a:rPr>
              <a:t></a:t>
            </a:r>
            <a:r>
              <a:rPr lang="it-IT" dirty="0" smtClean="0"/>
              <a:t> in assenza di budget.</a:t>
            </a:r>
          </a:p>
        </p:txBody>
      </p:sp>
      <p:pic>
        <p:nvPicPr>
          <p:cNvPr id="12"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17" name="CasellaDiTesto 16"/>
          <p:cNvSpPr txBox="1"/>
          <p:nvPr/>
        </p:nvSpPr>
        <p:spPr>
          <a:xfrm>
            <a:off x="323528" y="2852936"/>
            <a:ext cx="3600400" cy="1200329"/>
          </a:xfrm>
          <a:prstGeom prst="rect">
            <a:avLst/>
          </a:prstGeom>
          <a:noFill/>
        </p:spPr>
        <p:txBody>
          <a:bodyPr wrap="square" rtlCol="0">
            <a:spAutoFit/>
          </a:bodyPr>
          <a:lstStyle/>
          <a:p>
            <a:pPr>
              <a:defRPr/>
            </a:pPr>
            <a:r>
              <a:rPr lang="it-IT" dirty="0" smtClean="0"/>
              <a:t>Dipartimenti di tipo </a:t>
            </a:r>
            <a:r>
              <a:rPr lang="it-IT" dirty="0" smtClean="0">
                <a:effectLst>
                  <a:outerShdw blurRad="38100" dist="38100" dir="2700000" algn="tl">
                    <a:srgbClr val="000000">
                      <a:alpha val="43137"/>
                    </a:srgbClr>
                  </a:outerShdw>
                </a:effectLst>
              </a:rPr>
              <a:t>gestionale</a:t>
            </a:r>
          </a:p>
          <a:p>
            <a:pPr>
              <a:defRPr/>
            </a:pPr>
            <a:r>
              <a:rPr lang="it-IT" dirty="0" smtClean="0">
                <a:sym typeface="Symbol"/>
              </a:rPr>
              <a:t> </a:t>
            </a:r>
            <a:r>
              <a:rPr lang="it-IT" dirty="0" smtClean="0"/>
              <a:t>dotati di budget ed autonomia tecnico-finanziaria</a:t>
            </a:r>
          </a:p>
          <a:p>
            <a:pPr>
              <a:defRPr/>
            </a:pPr>
            <a:endParaRPr lang="it-IT" dirty="0" smtClean="0"/>
          </a:p>
        </p:txBody>
      </p:sp>
      <p:sp>
        <p:nvSpPr>
          <p:cNvPr id="21" name="Rettangolo 20"/>
          <p:cNvSpPr/>
          <p:nvPr/>
        </p:nvSpPr>
        <p:spPr>
          <a:xfrm>
            <a:off x="251520" y="4133979"/>
            <a:ext cx="8640960" cy="1646605"/>
          </a:xfrm>
          <a:prstGeom prst="rect">
            <a:avLst/>
          </a:prstGeom>
        </p:spPr>
        <p:txBody>
          <a:bodyPr wrap="square">
            <a:spAutoFit/>
          </a:bodyPr>
          <a:lstStyle/>
          <a:p>
            <a:pPr>
              <a:spcAft>
                <a:spcPts val="600"/>
              </a:spcAft>
              <a:buFont typeface="Arial" pitchFamily="34" charset="0"/>
              <a:buChar char="•"/>
            </a:pPr>
            <a:r>
              <a:rPr lang="it-IT" sz="1600" dirty="0" smtClean="0"/>
              <a:t> costituiti da differenti </a:t>
            </a:r>
            <a:r>
              <a:rPr lang="it-IT" sz="1600" b="1" u="sng" dirty="0" smtClean="0"/>
              <a:t>U.O. semplici </a:t>
            </a:r>
            <a:r>
              <a:rPr lang="it-IT" sz="1600" u="sng" dirty="0" smtClean="0"/>
              <a:t>raggruppate per diagnosi </a:t>
            </a:r>
            <a:r>
              <a:rPr lang="it-IT" sz="1600" dirty="0" smtClean="0"/>
              <a:t>(es. Dipartimento di Salute Mentale - DSM), o </a:t>
            </a:r>
            <a:r>
              <a:rPr lang="it-IT" sz="1600" u="sng" dirty="0" smtClean="0"/>
              <a:t>per ambito di attività </a:t>
            </a:r>
            <a:r>
              <a:rPr lang="it-IT" sz="1600" dirty="0" smtClean="0"/>
              <a:t>(Dipartimento Chirurgico, Dipartimento di Medicina Interna, </a:t>
            </a:r>
            <a:r>
              <a:rPr lang="it-IT" sz="1600" dirty="0" err="1" smtClean="0"/>
              <a:t>etc…</a:t>
            </a:r>
            <a:r>
              <a:rPr lang="it-IT" sz="1600" dirty="0" smtClean="0"/>
              <a:t>), che vanno a costituire una </a:t>
            </a:r>
            <a:r>
              <a:rPr lang="it-IT" sz="1600" b="1" u="sng" dirty="0" smtClean="0"/>
              <a:t>U.O. complessa</a:t>
            </a:r>
            <a:endParaRPr lang="it-IT" sz="1600" dirty="0" smtClean="0"/>
          </a:p>
          <a:p>
            <a:pPr>
              <a:buFont typeface="Arial" pitchFamily="34" charset="0"/>
              <a:buChar char="•"/>
            </a:pPr>
            <a:r>
              <a:rPr lang="it-IT" sz="1600" dirty="0" smtClean="0"/>
              <a:t> può anche essere </a:t>
            </a:r>
            <a:r>
              <a:rPr lang="it-IT" sz="1600" u="sng" dirty="0" smtClean="0"/>
              <a:t>struttura a carattere interaziendale </a:t>
            </a:r>
            <a:r>
              <a:rPr lang="it-IT" sz="1600" dirty="0" smtClean="0"/>
              <a:t>(quale il Dipartimento Interaziendale Oncologico – DIPO, rete ospedaliera composta da differenti strutture sanitarie)</a:t>
            </a:r>
            <a:endParaRPr lang="it-IT" sz="1600" dirty="0"/>
          </a:p>
        </p:txBody>
      </p:sp>
    </p:spTree>
    <p:extLst>
      <p:ext uri="{BB962C8B-B14F-4D97-AF65-F5344CB8AC3E}">
        <p14:creationId xmlns:p14="http://schemas.microsoft.com/office/powerpoint/2010/main" xmlns="" val="3989963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asellaDiTesto 12"/>
          <p:cNvSpPr txBox="1"/>
          <p:nvPr/>
        </p:nvSpPr>
        <p:spPr>
          <a:xfrm>
            <a:off x="323528" y="1060862"/>
            <a:ext cx="5688632" cy="523220"/>
          </a:xfrm>
          <a:prstGeom prst="rect">
            <a:avLst/>
          </a:prstGeom>
          <a:noFill/>
        </p:spPr>
        <p:txBody>
          <a:bodyPr wrap="square" rtlCol="0">
            <a:spAutoFit/>
          </a:bodyPr>
          <a:lstStyle/>
          <a:p>
            <a:pPr algn="ctr"/>
            <a:r>
              <a:rPr lang="it-IT" sz="2800" b="1" dirty="0" smtClean="0">
                <a:solidFill>
                  <a:srgbClr val="C00000"/>
                </a:solidFill>
                <a:effectLst>
                  <a:outerShdw blurRad="38100" dist="38100" dir="2700000" algn="tl">
                    <a:srgbClr val="000000">
                      <a:alpha val="43137"/>
                    </a:srgbClr>
                  </a:outerShdw>
                </a:effectLst>
              </a:rPr>
              <a:t>IL DIRETTORE </a:t>
            </a:r>
            <a:r>
              <a:rPr lang="it-IT" sz="2800" b="1" dirty="0" err="1" smtClean="0">
                <a:solidFill>
                  <a:srgbClr val="C00000"/>
                </a:solidFill>
                <a:effectLst>
                  <a:outerShdw blurRad="38100" dist="38100" dir="2700000" algn="tl">
                    <a:srgbClr val="000000">
                      <a:alpha val="43137"/>
                    </a:srgbClr>
                  </a:outerShdw>
                </a:effectLst>
              </a:rPr>
              <a:t>DI</a:t>
            </a:r>
            <a:r>
              <a:rPr lang="it-IT" sz="2800" b="1" dirty="0" smtClean="0">
                <a:solidFill>
                  <a:srgbClr val="C00000"/>
                </a:solidFill>
                <a:effectLst>
                  <a:outerShdw blurRad="38100" dist="38100" dir="2700000" algn="tl">
                    <a:srgbClr val="000000">
                      <a:alpha val="43137"/>
                    </a:srgbClr>
                  </a:outerShdw>
                </a:effectLst>
              </a:rPr>
              <a:t> DIPARTIMENTO</a:t>
            </a:r>
            <a:endParaRPr lang="it-IT" sz="2800" b="1" dirty="0">
              <a:solidFill>
                <a:srgbClr val="C00000"/>
              </a:solidFill>
              <a:effectLst>
                <a:outerShdw blurRad="38100" dist="38100" dir="2700000" algn="tl">
                  <a:srgbClr val="000000">
                    <a:alpha val="43137"/>
                  </a:srgbClr>
                </a:outerShdw>
              </a:effectLst>
            </a:endParaRPr>
          </a:p>
        </p:txBody>
      </p:sp>
      <p:pic>
        <p:nvPicPr>
          <p:cNvPr id="12"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18" name="CasellaDiTesto 17"/>
          <p:cNvSpPr txBox="1"/>
          <p:nvPr/>
        </p:nvSpPr>
        <p:spPr>
          <a:xfrm>
            <a:off x="1259632" y="1708934"/>
            <a:ext cx="7416824" cy="3016210"/>
          </a:xfrm>
          <a:prstGeom prst="rect">
            <a:avLst/>
          </a:prstGeom>
          <a:noFill/>
        </p:spPr>
        <p:txBody>
          <a:bodyPr wrap="square" rtlCol="0">
            <a:spAutoFit/>
          </a:bodyPr>
          <a:lstStyle/>
          <a:p>
            <a:pPr algn="just">
              <a:spcAft>
                <a:spcPts val="1200"/>
              </a:spcAft>
            </a:pPr>
            <a:r>
              <a:rPr lang="it-IT" sz="2000" dirty="0" smtClean="0"/>
              <a:t>Responsabile della gestione, sia organizzativa che economico-finanziaria (nel caso in cui si sia in presenza di Dipartimento con budget, ossia con autonomia di spesa), del Dipartimento Ospedaliero (o sanitario)</a:t>
            </a:r>
            <a:endParaRPr lang="it-IT" sz="2000" b="1" dirty="0" smtClean="0">
              <a:solidFill>
                <a:srgbClr val="C00000"/>
              </a:solidFill>
            </a:endParaRPr>
          </a:p>
          <a:p>
            <a:pPr algn="just">
              <a:spcAft>
                <a:spcPts val="1200"/>
              </a:spcAft>
            </a:pPr>
            <a:r>
              <a:rPr lang="it-IT" sz="2000" dirty="0" smtClean="0"/>
              <a:t>Ha il compito di negoziare con l’amministrazione gli obiettivi del dipartimento e, in presenza di budget, il relativo budget</a:t>
            </a:r>
          </a:p>
          <a:p>
            <a:pPr algn="just">
              <a:spcAft>
                <a:spcPts val="1200"/>
              </a:spcAft>
            </a:pPr>
            <a:r>
              <a:rPr lang="it-IT" sz="2000" dirty="0" smtClean="0"/>
              <a:t>Responsabilità organizzativa e gestionale </a:t>
            </a:r>
          </a:p>
          <a:p>
            <a:pPr algn="just">
              <a:spcAft>
                <a:spcPts val="1200"/>
              </a:spcAft>
            </a:pPr>
            <a:r>
              <a:rPr lang="it-IT" sz="2000" dirty="0" smtClean="0"/>
              <a:t>Ruolo fondamentale nella attuazione del governo clinico</a:t>
            </a:r>
            <a:endParaRPr lang="it-IT" sz="2000" dirty="0"/>
          </a:p>
        </p:txBody>
      </p:sp>
      <p:cxnSp>
        <p:nvCxnSpPr>
          <p:cNvPr id="21" name="Connettore 2 20"/>
          <p:cNvCxnSpPr/>
          <p:nvPr/>
        </p:nvCxnSpPr>
        <p:spPr bwMode="auto">
          <a:xfrm>
            <a:off x="467544" y="1924958"/>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25" name="Connettore 2 24"/>
          <p:cNvCxnSpPr/>
          <p:nvPr/>
        </p:nvCxnSpPr>
        <p:spPr bwMode="auto">
          <a:xfrm>
            <a:off x="467544" y="4013190"/>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26" name="Connettore 2 25"/>
          <p:cNvCxnSpPr/>
          <p:nvPr/>
        </p:nvCxnSpPr>
        <p:spPr bwMode="auto">
          <a:xfrm>
            <a:off x="467544" y="3293110"/>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27" name="Connettore 2 26"/>
          <p:cNvCxnSpPr/>
          <p:nvPr/>
        </p:nvCxnSpPr>
        <p:spPr bwMode="auto">
          <a:xfrm>
            <a:off x="467544" y="4517246"/>
            <a:ext cx="720080"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xmlns="" val="3989963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a:xfrm>
            <a:off x="179512" y="188640"/>
            <a:ext cx="3888432" cy="864096"/>
          </a:xfrm>
        </p:spPr>
        <p:txBody>
          <a:bodyPr/>
          <a:lstStyle/>
          <a:p>
            <a:r>
              <a:rPr lang="it-IT" b="1" i="1" dirty="0" smtClean="0">
                <a:solidFill>
                  <a:srgbClr val="C00000"/>
                </a:solidFill>
                <a:effectLst>
                  <a:outerShdw blurRad="38100" dist="38100" dir="2700000" algn="tl">
                    <a:srgbClr val="000000">
                      <a:alpha val="43137"/>
                    </a:srgbClr>
                  </a:outerShdw>
                </a:effectLst>
              </a:rPr>
              <a:t>LEGGE “BALDUZZI”</a:t>
            </a:r>
            <a:endParaRPr lang="it-IT" i="1" dirty="0">
              <a:solidFill>
                <a:srgbClr val="C00000"/>
              </a:solidFill>
            </a:endParaRPr>
          </a:p>
        </p:txBody>
      </p:sp>
      <p:sp>
        <p:nvSpPr>
          <p:cNvPr id="6" name="Rettangolo 5"/>
          <p:cNvSpPr/>
          <p:nvPr/>
        </p:nvSpPr>
        <p:spPr>
          <a:xfrm>
            <a:off x="971600" y="1028343"/>
            <a:ext cx="7128792" cy="2585323"/>
          </a:xfrm>
          <a:prstGeom prst="rect">
            <a:avLst/>
          </a:prstGeom>
        </p:spPr>
        <p:txBody>
          <a:bodyPr wrap="square">
            <a:spAutoFit/>
          </a:bodyPr>
          <a:lstStyle/>
          <a:p>
            <a:pPr algn="just"/>
            <a:r>
              <a:rPr lang="it-IT" b="1" dirty="0" smtClean="0"/>
              <a:t>Art. 3</a:t>
            </a:r>
            <a:r>
              <a:rPr lang="it-IT" b="1" i="1" dirty="0" smtClean="0"/>
              <a:t>bis </a:t>
            </a:r>
            <a:r>
              <a:rPr lang="it-IT" b="1" dirty="0" smtClean="0"/>
              <a:t>- Gestione e monitoraggio dei rischi sanitari</a:t>
            </a:r>
            <a:endParaRPr lang="it-IT" dirty="0" smtClean="0"/>
          </a:p>
          <a:p>
            <a:pPr algn="just"/>
            <a:r>
              <a:rPr lang="it-IT" i="1" dirty="0" smtClean="0"/>
              <a:t>“1. Al fine di ridurre i costi connessi al complesso dei rischi relativi alla propria attività, le aziende sanitarie, nell'ambito della loro organizzazione e senza nuovi o maggiori oneri a carico della finanza pubblica, ne curano l'analisi, studiano e adottano le necessarie soluzioni per la gestione dei rischi medesimi, per la prevenzione del contenzioso e la riduzione degli oneri assicurativi. Il Ministero della salute e le regioni monitorano, a livello nazionale e a livello regionale, i dati relativi al rischio clinico”</a:t>
            </a:r>
            <a:endParaRPr lang="it-IT" i="1" dirty="0"/>
          </a:p>
        </p:txBody>
      </p:sp>
      <p:sp>
        <p:nvSpPr>
          <p:cNvPr id="7" name="CasellaDiTesto 6"/>
          <p:cNvSpPr txBox="1"/>
          <p:nvPr/>
        </p:nvSpPr>
        <p:spPr>
          <a:xfrm>
            <a:off x="395536" y="4162435"/>
            <a:ext cx="8280920" cy="1138773"/>
          </a:xfrm>
          <a:prstGeom prst="rect">
            <a:avLst/>
          </a:prstGeom>
          <a:noFill/>
        </p:spPr>
        <p:txBody>
          <a:bodyPr wrap="square" rtlCol="0">
            <a:spAutoFit/>
          </a:bodyPr>
          <a:lstStyle/>
          <a:p>
            <a:pPr algn="just"/>
            <a:r>
              <a:rPr lang="it-IT" dirty="0" smtClean="0"/>
              <a:t>In piena attuazione delle indicazioni Ministeriali sulla necessità di attuazione di procedure atte alla gestione del rischio clinico </a:t>
            </a:r>
          </a:p>
          <a:p>
            <a:pPr algn="just"/>
            <a:r>
              <a:rPr lang="it-IT" sz="1600" dirty="0" smtClean="0"/>
              <a:t>- Ministero della Salute – 2006 - “</a:t>
            </a:r>
            <a:r>
              <a:rPr lang="it-IT" sz="1600" i="1" dirty="0" smtClean="0"/>
              <a:t>Rapporto sulla 1°rilevazione nazionale relativa agli “aspetti assicurativi in ambito di gestione aziendale del rischio clinico</a:t>
            </a:r>
            <a:r>
              <a:rPr lang="it-IT" sz="1600" dirty="0" smtClean="0"/>
              <a:t>”</a:t>
            </a:r>
            <a:endParaRPr lang="it-IT" sz="1600" dirty="0"/>
          </a:p>
        </p:txBody>
      </p:sp>
      <p:cxnSp>
        <p:nvCxnSpPr>
          <p:cNvPr id="8" name="Connettore 2 7"/>
          <p:cNvCxnSpPr/>
          <p:nvPr/>
        </p:nvCxnSpPr>
        <p:spPr bwMode="auto">
          <a:xfrm>
            <a:off x="4211960" y="3645024"/>
            <a:ext cx="0" cy="432048"/>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pic>
        <p:nvPicPr>
          <p:cNvPr id="9" name="Picture 2" descr="C:\Users\franceschina\Desktop\ELLERS new\images\laboratorio_di_responsabilita_sanitaria.png"/>
          <p:cNvPicPr>
            <a:picLocks noChangeAspect="1" noChangeArrowheads="1"/>
          </p:cNvPicPr>
          <p:nvPr/>
        </p:nvPicPr>
        <p:blipFill>
          <a:blip r:embed="rId2" cstate="print"/>
          <a:srcRect/>
          <a:stretch>
            <a:fillRect/>
          </a:stretch>
        </p:blipFill>
        <p:spPr bwMode="auto">
          <a:xfrm>
            <a:off x="35816" y="6273384"/>
            <a:ext cx="2880000" cy="612000"/>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55576" y="44624"/>
            <a:ext cx="7772400" cy="736600"/>
          </a:xfrm>
        </p:spPr>
        <p:txBody>
          <a:bodyPr/>
          <a:lstStyle/>
          <a:p>
            <a:r>
              <a:rPr lang="it-IT" b="1" i="1" dirty="0" smtClean="0">
                <a:effectLst>
                  <a:outerShdw blurRad="38100" dist="38100" dir="2700000" algn="tl">
                    <a:srgbClr val="000000">
                      <a:alpha val="43137"/>
                    </a:srgbClr>
                  </a:outerShdw>
                </a:effectLst>
              </a:rPr>
              <a:t>CLINICAL RISK MANAGEMENT</a:t>
            </a:r>
            <a:endParaRPr lang="it-IT" b="1" i="1" dirty="0">
              <a:effectLst>
                <a:outerShdw blurRad="38100" dist="38100" dir="2700000" algn="tl">
                  <a:srgbClr val="000000">
                    <a:alpha val="43137"/>
                  </a:srgbClr>
                </a:outerShdw>
              </a:effectLst>
            </a:endParaRPr>
          </a:p>
        </p:txBody>
      </p:sp>
      <p:sp>
        <p:nvSpPr>
          <p:cNvPr id="3" name="Segnaposto contenuto 2"/>
          <p:cNvSpPr>
            <a:spLocks noGrp="1"/>
          </p:cNvSpPr>
          <p:nvPr>
            <p:ph idx="1"/>
          </p:nvPr>
        </p:nvSpPr>
        <p:spPr>
          <a:xfrm>
            <a:off x="323528" y="692696"/>
            <a:ext cx="8424936" cy="5328592"/>
          </a:xfrm>
        </p:spPr>
        <p:txBody>
          <a:bodyPr/>
          <a:lstStyle/>
          <a:p>
            <a:pPr marL="0" indent="0" algn="just"/>
            <a:r>
              <a:rPr lang="it-IT" sz="2000" b="1" i="0" dirty="0">
                <a:solidFill>
                  <a:srgbClr val="C00000"/>
                </a:solidFill>
              </a:rPr>
              <a:t>Regione Lombardia, </a:t>
            </a:r>
            <a:r>
              <a:rPr lang="it-IT" sz="2000" b="1" i="0" dirty="0" smtClean="0">
                <a:solidFill>
                  <a:srgbClr val="C00000"/>
                </a:solidFill>
              </a:rPr>
              <a:t>circolare n.46/2004 e D.G.R. </a:t>
            </a:r>
            <a:r>
              <a:rPr lang="it-IT" sz="2000" b="1" i="0" dirty="0" err="1" smtClean="0">
                <a:solidFill>
                  <a:srgbClr val="C00000"/>
                </a:solidFill>
              </a:rPr>
              <a:t>n.VIII</a:t>
            </a:r>
            <a:r>
              <a:rPr lang="it-IT" sz="2000" b="1" i="0" dirty="0" smtClean="0">
                <a:solidFill>
                  <a:srgbClr val="C00000"/>
                </a:solidFill>
              </a:rPr>
              <a:t>/7289 del 19 maggio 2008</a:t>
            </a:r>
          </a:p>
          <a:p>
            <a:pPr marL="0" indent="0" algn="just"/>
            <a:r>
              <a:rPr lang="it-IT" sz="2000" b="1" dirty="0" smtClean="0"/>
              <a:t>- Gruppo di Coordinamento per l’attività di gestione del rischio:</a:t>
            </a:r>
          </a:p>
          <a:p>
            <a:pPr marL="0" indent="0" algn="just"/>
            <a:r>
              <a:rPr lang="it-IT" sz="1600" i="0" dirty="0" smtClean="0">
                <a:solidFill>
                  <a:schemeClr val="tx1"/>
                </a:solidFill>
              </a:rPr>
              <a:t>Organismo in grado di espletare </a:t>
            </a:r>
            <a:r>
              <a:rPr lang="it-IT" sz="1600" i="0" dirty="0">
                <a:solidFill>
                  <a:schemeClr val="tx1"/>
                </a:solidFill>
              </a:rPr>
              <a:t>le diverse funzioni ed attività proprie di un programma di </a:t>
            </a:r>
            <a:r>
              <a:rPr lang="it-IT" sz="1600" i="0" dirty="0" err="1">
                <a:solidFill>
                  <a:schemeClr val="tx1"/>
                </a:solidFill>
              </a:rPr>
              <a:t>risk</a:t>
            </a:r>
            <a:r>
              <a:rPr lang="it-IT" sz="1600" i="0" dirty="0">
                <a:solidFill>
                  <a:schemeClr val="tx1"/>
                </a:solidFill>
              </a:rPr>
              <a:t> management, adattate e modellate sul contesto di riferimento specifico, attraverso la valutazione dei momenti di rischio e delle criticità più o meno latenti e la conseguente individuazione di strumenti correttivi e preventivi </a:t>
            </a:r>
            <a:endParaRPr lang="it-IT" sz="1600" i="0" dirty="0" smtClean="0">
              <a:solidFill>
                <a:schemeClr val="tx1"/>
              </a:solidFill>
            </a:endParaRPr>
          </a:p>
          <a:p>
            <a:pPr marL="0" indent="0" algn="just"/>
            <a:r>
              <a:rPr lang="it-IT" sz="2000" b="1" dirty="0" smtClean="0"/>
              <a:t>- Comitato </a:t>
            </a:r>
            <a:r>
              <a:rPr lang="it-IT" sz="2000" b="1" dirty="0"/>
              <a:t>V</a:t>
            </a:r>
            <a:r>
              <a:rPr lang="it-IT" sz="2000" b="1" dirty="0" smtClean="0"/>
              <a:t>alutazione Sinistri:</a:t>
            </a:r>
          </a:p>
          <a:p>
            <a:pPr marL="0" indent="0"/>
            <a:r>
              <a:rPr lang="it-IT" sz="1600" i="0" dirty="0">
                <a:solidFill>
                  <a:schemeClr val="tx1"/>
                </a:solidFill>
              </a:rPr>
              <a:t>Per minimizzare impatto economico del sinistro, agendo </a:t>
            </a:r>
            <a:r>
              <a:rPr lang="it-IT" sz="1600" i="0" dirty="0" smtClean="0">
                <a:solidFill>
                  <a:schemeClr val="tx1"/>
                </a:solidFill>
              </a:rPr>
              <a:t>in </a:t>
            </a:r>
            <a:r>
              <a:rPr lang="it-IT" sz="1600" i="0" dirty="0">
                <a:solidFill>
                  <a:schemeClr val="tx1"/>
                </a:solidFill>
              </a:rPr>
              <a:t>stretta integrazione e </a:t>
            </a:r>
            <a:r>
              <a:rPr lang="it-IT" sz="1600" i="0" dirty="0" smtClean="0">
                <a:solidFill>
                  <a:schemeClr val="tx1"/>
                </a:solidFill>
              </a:rPr>
              <a:t>collaborazione con il gruppo di coordinamento; Obiettivo </a:t>
            </a:r>
            <a:r>
              <a:rPr lang="it-IT" sz="1600" i="0" dirty="0">
                <a:solidFill>
                  <a:schemeClr val="tx1"/>
                </a:solidFill>
              </a:rPr>
              <a:t>il </a:t>
            </a:r>
            <a:r>
              <a:rPr lang="it-IT" sz="1600" i="0" dirty="0" smtClean="0">
                <a:solidFill>
                  <a:schemeClr val="tx1"/>
                </a:solidFill>
              </a:rPr>
              <a:t>contenimento </a:t>
            </a:r>
            <a:r>
              <a:rPr lang="it-IT" sz="1600" i="0" dirty="0">
                <a:solidFill>
                  <a:schemeClr val="tx1"/>
                </a:solidFill>
              </a:rPr>
              <a:t>del costo del sinistro attraverso una sua pronta gestione, tramite:</a:t>
            </a:r>
          </a:p>
          <a:p>
            <a:pPr marL="285750" indent="-107950">
              <a:buFontTx/>
              <a:buChar char="-"/>
            </a:pPr>
            <a:r>
              <a:rPr lang="it-IT" sz="1600" i="0" dirty="0">
                <a:solidFill>
                  <a:schemeClr val="tx1"/>
                </a:solidFill>
              </a:rPr>
              <a:t>Raccolta dati ed analisi pronta e rapida</a:t>
            </a:r>
          </a:p>
          <a:p>
            <a:pPr marL="285750" indent="-107950">
              <a:buFontTx/>
              <a:buChar char="-"/>
            </a:pPr>
            <a:r>
              <a:rPr lang="it-IT" sz="1600" i="0" dirty="0">
                <a:solidFill>
                  <a:schemeClr val="tx1"/>
                </a:solidFill>
              </a:rPr>
              <a:t>Accertamento della responsabilità</a:t>
            </a:r>
          </a:p>
          <a:p>
            <a:pPr marL="285750" indent="-107950">
              <a:buFontTx/>
              <a:buChar char="-"/>
            </a:pPr>
            <a:r>
              <a:rPr lang="it-IT" sz="1600" i="0" dirty="0">
                <a:solidFill>
                  <a:schemeClr val="tx1"/>
                </a:solidFill>
              </a:rPr>
              <a:t>Stima del danno potenziale (medico legale)</a:t>
            </a:r>
          </a:p>
          <a:p>
            <a:pPr marL="285750" indent="-107950">
              <a:buFontTx/>
              <a:buChar char="-"/>
            </a:pPr>
            <a:r>
              <a:rPr lang="it-IT" sz="1600" i="0" dirty="0">
                <a:solidFill>
                  <a:schemeClr val="tx1"/>
                </a:solidFill>
              </a:rPr>
              <a:t>Allocazione adeguata delle </a:t>
            </a:r>
            <a:r>
              <a:rPr lang="it-IT" sz="1600" i="0" dirty="0" smtClean="0">
                <a:solidFill>
                  <a:schemeClr val="tx1"/>
                </a:solidFill>
              </a:rPr>
              <a:t>riserve – cooperazione con il mondo assicurativo</a:t>
            </a:r>
          </a:p>
          <a:p>
            <a:pPr marL="285750" indent="-107950">
              <a:buFontTx/>
              <a:buChar char="-"/>
            </a:pPr>
            <a:r>
              <a:rPr lang="it-IT" sz="1600" i="0" dirty="0" smtClean="0">
                <a:solidFill>
                  <a:schemeClr val="tx1"/>
                </a:solidFill>
              </a:rPr>
              <a:t>Integrazione delle aree amministrativa e sanitaria</a:t>
            </a:r>
          </a:p>
          <a:p>
            <a:pPr marL="107950" indent="-107950">
              <a:buFontTx/>
              <a:buChar char="-"/>
            </a:pPr>
            <a:r>
              <a:rPr lang="it-IT" sz="2000" b="1" dirty="0" err="1"/>
              <a:t>Risk</a:t>
            </a:r>
            <a:r>
              <a:rPr lang="it-IT" sz="2000" b="1" dirty="0"/>
              <a:t> </a:t>
            </a:r>
            <a:r>
              <a:rPr lang="it-IT" sz="2000" b="1" dirty="0" smtClean="0"/>
              <a:t>Manager</a:t>
            </a:r>
          </a:p>
          <a:p>
            <a:pPr marL="107950" indent="-107950">
              <a:buFontTx/>
              <a:buChar char="-"/>
            </a:pPr>
            <a:r>
              <a:rPr lang="it-IT" sz="2000" b="1" dirty="0"/>
              <a:t>“Mappatura rischi RCT/O</a:t>
            </a:r>
            <a:r>
              <a:rPr lang="it-IT" sz="2000" b="1" dirty="0" smtClean="0"/>
              <a:t>”</a:t>
            </a:r>
            <a:endParaRPr lang="it-IT" sz="2000" b="1" dirty="0"/>
          </a:p>
          <a:p>
            <a:pPr marL="0" indent="0" algn="just"/>
            <a:endParaRPr lang="it-IT" sz="2000" b="1" i="0" dirty="0">
              <a:solidFill>
                <a:srgbClr val="C00000"/>
              </a:solidFill>
            </a:endParaRPr>
          </a:p>
        </p:txBody>
      </p:sp>
      <p:sp>
        <p:nvSpPr>
          <p:cNvPr id="8" name="Freccia circolare a sinistra 7"/>
          <p:cNvSpPr/>
          <p:nvPr/>
        </p:nvSpPr>
        <p:spPr bwMode="auto">
          <a:xfrm>
            <a:off x="8460432" y="2852936"/>
            <a:ext cx="576064" cy="2736304"/>
          </a:xfrm>
          <a:prstGeom prst="curvedLeftArrow">
            <a:avLst/>
          </a:prstGeom>
          <a:solidFill>
            <a:srgbClr val="C00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it-IT" sz="2400" smtClean="0">
              <a:solidFill>
                <a:srgbClr val="C00000"/>
              </a:solidFill>
              <a:latin typeface="Arial" charset="0"/>
              <a:ea typeface="ＭＳ Ｐゴシック" pitchFamily="96" charset="-128"/>
            </a:endParaRPr>
          </a:p>
        </p:txBody>
      </p:sp>
      <p:pic>
        <p:nvPicPr>
          <p:cNvPr id="6" name="Picture 2" descr="C:\Users\franceschina\Desktop\ELLERS new\images\laboratorio_di_responsabilita_sanitaria.png"/>
          <p:cNvPicPr>
            <a:picLocks noChangeAspect="1" noChangeArrowheads="1"/>
          </p:cNvPicPr>
          <p:nvPr/>
        </p:nvPicPr>
        <p:blipFill>
          <a:blip r:embed="rId2" cstate="print"/>
          <a:srcRect/>
          <a:stretch>
            <a:fillRect/>
          </a:stretch>
        </p:blipFill>
        <p:spPr bwMode="auto">
          <a:xfrm>
            <a:off x="5549652" y="6246024"/>
            <a:ext cx="2880000" cy="612000"/>
          </a:xfrm>
          <a:prstGeom prst="rect">
            <a:avLst/>
          </a:prstGeom>
          <a:noFill/>
        </p:spPr>
      </p:pic>
    </p:spTree>
    <p:extLst>
      <p:ext uri="{BB962C8B-B14F-4D97-AF65-F5344CB8AC3E}">
        <p14:creationId xmlns:p14="http://schemas.microsoft.com/office/powerpoint/2010/main" xmlns="" val="16332670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a:xfrm>
            <a:off x="179512" y="188640"/>
            <a:ext cx="3888432" cy="864096"/>
          </a:xfrm>
        </p:spPr>
        <p:txBody>
          <a:bodyPr/>
          <a:lstStyle/>
          <a:p>
            <a:r>
              <a:rPr lang="it-IT" b="1" i="1" dirty="0" smtClean="0">
                <a:solidFill>
                  <a:srgbClr val="C00000"/>
                </a:solidFill>
                <a:effectLst>
                  <a:outerShdw blurRad="38100" dist="38100" dir="2700000" algn="tl">
                    <a:srgbClr val="000000">
                      <a:alpha val="43137"/>
                    </a:srgbClr>
                  </a:outerShdw>
                </a:effectLst>
              </a:rPr>
              <a:t>LEGGE “BALDUZZI”</a:t>
            </a:r>
            <a:endParaRPr lang="it-IT" i="1" dirty="0">
              <a:solidFill>
                <a:srgbClr val="C00000"/>
              </a:solidFill>
            </a:endParaRPr>
          </a:p>
        </p:txBody>
      </p:sp>
      <p:sp>
        <p:nvSpPr>
          <p:cNvPr id="6" name="Rettangolo 5"/>
          <p:cNvSpPr/>
          <p:nvPr/>
        </p:nvSpPr>
        <p:spPr>
          <a:xfrm>
            <a:off x="971600" y="1028343"/>
            <a:ext cx="7128792" cy="4093428"/>
          </a:xfrm>
          <a:prstGeom prst="rect">
            <a:avLst/>
          </a:prstGeom>
        </p:spPr>
        <p:txBody>
          <a:bodyPr wrap="square">
            <a:spAutoFit/>
          </a:bodyPr>
          <a:lstStyle/>
          <a:p>
            <a:pPr algn="ctr"/>
            <a:r>
              <a:rPr lang="it-IT" sz="2000" b="1" dirty="0" smtClean="0"/>
              <a:t>Art. 4 – Dirigenza Sanitaria e Governo Clinico</a:t>
            </a:r>
            <a:endParaRPr lang="it-IT" sz="2000" dirty="0" smtClean="0"/>
          </a:p>
          <a:p>
            <a:pPr algn="ctr"/>
            <a:r>
              <a:rPr lang="it-IT" sz="2000" dirty="0" smtClean="0"/>
              <a:t>Modifiche al </a:t>
            </a:r>
            <a:r>
              <a:rPr lang="it-IT" sz="2000" dirty="0" err="1" smtClean="0"/>
              <a:t>D.Lgs</a:t>
            </a:r>
            <a:r>
              <a:rPr lang="it-IT" sz="2000" dirty="0" smtClean="0"/>
              <a:t> n.502/1992 e succ. mod.</a:t>
            </a:r>
          </a:p>
          <a:p>
            <a:pPr algn="ctr"/>
            <a:endParaRPr lang="it-IT" sz="2000" dirty="0" smtClean="0"/>
          </a:p>
          <a:p>
            <a:pPr algn="just"/>
            <a:r>
              <a:rPr lang="it-IT" sz="2000" dirty="0" smtClean="0"/>
              <a:t>Art. 3, comma 1</a:t>
            </a:r>
            <a:r>
              <a:rPr lang="it-IT" sz="2000" i="1" dirty="0" smtClean="0"/>
              <a:t>quater:</a:t>
            </a:r>
            <a:r>
              <a:rPr lang="it-IT" sz="2000" dirty="0" smtClean="0"/>
              <a:t> </a:t>
            </a:r>
            <a:r>
              <a:rPr lang="it-IT" sz="2000" i="1" dirty="0" smtClean="0"/>
              <a:t>“[...] Sono organi dell'azienda il Direttore Generale, il </a:t>
            </a:r>
            <a:r>
              <a:rPr lang="it-IT" sz="2000" i="1" u="sng" dirty="0" smtClean="0"/>
              <a:t>Collegio di Direzione</a:t>
            </a:r>
            <a:r>
              <a:rPr lang="it-IT" sz="2000" i="1" dirty="0" smtClean="0"/>
              <a:t> il Collegio Sindacale</a:t>
            </a:r>
            <a:r>
              <a:rPr lang="it-IT" sz="2000" dirty="0" smtClean="0"/>
              <a:t>” </a:t>
            </a:r>
          </a:p>
          <a:p>
            <a:pPr algn="just"/>
            <a:r>
              <a:rPr lang="it-IT" sz="2000" dirty="0" smtClean="0"/>
              <a:t>- Collegio di Direzione ha ora potere decisionale e non consultivo può bloccare azione amministrativa</a:t>
            </a:r>
          </a:p>
          <a:p>
            <a:pPr algn="just"/>
            <a:endParaRPr lang="it-IT" sz="2000" dirty="0" smtClean="0"/>
          </a:p>
          <a:p>
            <a:pPr algn="just"/>
            <a:r>
              <a:rPr lang="it-IT" sz="2000" dirty="0" smtClean="0"/>
              <a:t>Art. 17: composizione è definita dalla Regione “</a:t>
            </a:r>
            <a:r>
              <a:rPr lang="it-IT" sz="2000" i="1" dirty="0" smtClean="0"/>
              <a:t>[...] in modo da garantire la partecipazione di tutte le figure professionali presenti nell'azienda o nell'ente e disciplinandone le competenze e i criteri di funzionamento, nonché le relazioni con gli altri organi aziendali</a:t>
            </a:r>
            <a:r>
              <a:rPr lang="it-IT" sz="2000" dirty="0" smtClean="0"/>
              <a:t> [...]”</a:t>
            </a:r>
            <a:endParaRPr lang="it-IT" sz="2000" dirty="0"/>
          </a:p>
        </p:txBody>
      </p:sp>
      <p:sp>
        <p:nvSpPr>
          <p:cNvPr id="7" name="CasellaDiTesto 6"/>
          <p:cNvSpPr txBox="1"/>
          <p:nvPr/>
        </p:nvSpPr>
        <p:spPr>
          <a:xfrm>
            <a:off x="395536" y="5445224"/>
            <a:ext cx="8424936" cy="646331"/>
          </a:xfrm>
          <a:prstGeom prst="rect">
            <a:avLst/>
          </a:prstGeom>
          <a:noFill/>
        </p:spPr>
        <p:txBody>
          <a:bodyPr wrap="square" rtlCol="0">
            <a:spAutoFit/>
          </a:bodyPr>
          <a:lstStyle/>
          <a:p>
            <a:pPr algn="just"/>
            <a:r>
              <a:rPr lang="it-IT" dirty="0" smtClean="0"/>
              <a:t>Non ci sono ancora norme attuative.... Si è in attesa di specifiche attuative rispetto al dispositivo legislativo</a:t>
            </a:r>
            <a:endParaRPr lang="it-IT" sz="1600" dirty="0"/>
          </a:p>
        </p:txBody>
      </p:sp>
      <p:cxnSp>
        <p:nvCxnSpPr>
          <p:cNvPr id="8" name="Connettore 2 7"/>
          <p:cNvCxnSpPr/>
          <p:nvPr/>
        </p:nvCxnSpPr>
        <p:spPr bwMode="auto">
          <a:xfrm>
            <a:off x="323528" y="3645024"/>
            <a:ext cx="504056"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cxnSp>
        <p:nvCxnSpPr>
          <p:cNvPr id="10" name="Connettore 2 9"/>
          <p:cNvCxnSpPr/>
          <p:nvPr/>
        </p:nvCxnSpPr>
        <p:spPr bwMode="auto">
          <a:xfrm>
            <a:off x="323528" y="2204864"/>
            <a:ext cx="504056" cy="0"/>
          </a:xfrm>
          <a:prstGeom prst="straightConnector1">
            <a:avLst/>
          </a:prstGeom>
          <a:ln>
            <a:solidFill>
              <a:srgbClr val="C00000"/>
            </a:solidFill>
            <a:headEnd type="none" w="med" len="med"/>
            <a:tailEnd type="arrow"/>
          </a:ln>
          <a:extLst/>
        </p:spPr>
        <p:style>
          <a:lnRef idx="3">
            <a:schemeClr val="accent4"/>
          </a:lnRef>
          <a:fillRef idx="0">
            <a:schemeClr val="accent4"/>
          </a:fillRef>
          <a:effectRef idx="2">
            <a:schemeClr val="accent4"/>
          </a:effectRef>
          <a:fontRef idx="minor">
            <a:schemeClr val="tx1"/>
          </a:fontRef>
        </p:style>
      </p:cxnSp>
      <p:pic>
        <p:nvPicPr>
          <p:cNvPr id="9" name="Picture 2" descr="C:\Users\franceschina\Desktop\ELLERS new\images\laboratorio_di_responsabilita_sanitaria.png"/>
          <p:cNvPicPr>
            <a:picLocks noChangeAspect="1" noChangeArrowheads="1"/>
          </p:cNvPicPr>
          <p:nvPr/>
        </p:nvPicPr>
        <p:blipFill>
          <a:blip r:embed="rId2" cstate="print"/>
          <a:srcRect/>
          <a:stretch>
            <a:fillRect/>
          </a:stretch>
        </p:blipFill>
        <p:spPr bwMode="auto">
          <a:xfrm>
            <a:off x="5478214" y="6246000"/>
            <a:ext cx="2880000" cy="612000"/>
          </a:xfrm>
          <a:prstGeom prst="rect">
            <a:avLst/>
          </a:prstGeom>
          <a:noFill/>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a:xfrm>
            <a:off x="611560" y="1028343"/>
            <a:ext cx="7920880" cy="3970318"/>
          </a:xfrm>
          <a:prstGeom prst="rect">
            <a:avLst/>
          </a:prstGeom>
        </p:spPr>
        <p:txBody>
          <a:bodyPr wrap="square">
            <a:spAutoFit/>
          </a:bodyPr>
          <a:lstStyle/>
          <a:p>
            <a:pPr algn="just"/>
            <a:r>
              <a:rPr lang="it-IT" sz="2800" dirty="0" smtClean="0"/>
              <a:t>“</a:t>
            </a:r>
            <a:r>
              <a:rPr lang="it-IT" sz="2800" i="1" dirty="0" smtClean="0"/>
              <a:t>La moderna </a:t>
            </a:r>
            <a:r>
              <a:rPr lang="it-IT" sz="2800" i="1" dirty="0" smtClean="0"/>
              <a:t>Sanità </a:t>
            </a:r>
            <a:r>
              <a:rPr lang="it-IT" sz="2800" i="1" dirty="0" smtClean="0"/>
              <a:t>non ha bisogno di medici che diventano manager smettendo di essere medici, ma ha bisogno di medici che, se ed in quanto occupano funzioni direttive ed esercitano funzioni di gestori di risorse e non di semplici erogatori di atti medici, acquisiscano una competenza </a:t>
            </a:r>
            <a:r>
              <a:rPr lang="it-IT" sz="2800" i="1" dirty="0" err="1" smtClean="0"/>
              <a:t>organizzativo-gestionale</a:t>
            </a:r>
            <a:r>
              <a:rPr lang="it-IT" sz="2800" dirty="0" smtClean="0"/>
              <a:t>”</a:t>
            </a:r>
          </a:p>
          <a:p>
            <a:endParaRPr lang="it-IT" sz="2800" dirty="0" smtClean="0"/>
          </a:p>
          <a:p>
            <a:pPr algn="r"/>
            <a:r>
              <a:rPr lang="en-US" sz="2800" b="1" dirty="0" smtClean="0"/>
              <a:t>O.M.S., Doc. Eur. RC 39/10</a:t>
            </a:r>
            <a:endParaRPr lang="it-IT" sz="2800" dirty="0"/>
          </a:p>
        </p:txBody>
      </p:sp>
      <p:pic>
        <p:nvPicPr>
          <p:cNvPr id="3" name="Picture 2" descr="C:\Users\franceschina\Desktop\ELLERS new\images\laboratorio_di_responsabilita_sanitaria.png"/>
          <p:cNvPicPr>
            <a:picLocks noChangeAspect="1" noChangeArrowheads="1"/>
          </p:cNvPicPr>
          <p:nvPr/>
        </p:nvPicPr>
        <p:blipFill>
          <a:blip r:embed="rId2" cstate="print"/>
          <a:srcRect/>
          <a:stretch>
            <a:fillRect/>
          </a:stretch>
        </p:blipFill>
        <p:spPr bwMode="auto">
          <a:xfrm>
            <a:off x="5478214" y="6246000"/>
            <a:ext cx="2880000" cy="612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764704"/>
          </a:xfrm>
        </p:spPr>
        <p:txBody>
          <a:bodyPr/>
          <a:lstStyle/>
          <a:p>
            <a:pPr algn="ctr"/>
            <a:r>
              <a:rPr lang="it-IT" sz="1800" b="1" cap="small" dirty="0" smtClean="0">
                <a:solidFill>
                  <a:srgbClr val="C00000"/>
                </a:solidFill>
              </a:rPr>
              <a:t>Excursus Normativo sulla organizzazione del Servizio </a:t>
            </a:r>
            <a:r>
              <a:rPr lang="it-IT" sz="1800" b="1" cap="small" dirty="0">
                <a:solidFill>
                  <a:srgbClr val="C00000"/>
                </a:solidFill>
              </a:rPr>
              <a:t>Sanitario Nazionale </a:t>
            </a:r>
            <a:r>
              <a:rPr lang="it-IT" sz="1800" b="1" cap="small" dirty="0" smtClean="0">
                <a:solidFill>
                  <a:srgbClr val="C00000"/>
                </a:solidFill>
              </a:rPr>
              <a:t>italiano</a:t>
            </a:r>
            <a:endParaRPr lang="it-IT" sz="1800" dirty="0">
              <a:solidFill>
                <a:srgbClr val="C00000"/>
              </a:solidFill>
            </a:endParaRPr>
          </a:p>
        </p:txBody>
      </p:sp>
      <p:sp>
        <p:nvSpPr>
          <p:cNvPr id="3" name="Segnaposto contenuto 2"/>
          <p:cNvSpPr>
            <a:spLocks noGrp="1"/>
          </p:cNvSpPr>
          <p:nvPr>
            <p:ph idx="1"/>
          </p:nvPr>
        </p:nvSpPr>
        <p:spPr>
          <a:xfrm>
            <a:off x="179512" y="692696"/>
            <a:ext cx="8640960" cy="864096"/>
          </a:xfrm>
        </p:spPr>
        <p:txBody>
          <a:bodyPr/>
          <a:lstStyle/>
          <a:p>
            <a:pPr algn="ctr"/>
            <a:r>
              <a:rPr lang="it-IT" sz="2000" b="1" u="sng" cap="small" dirty="0" smtClean="0">
                <a:solidFill>
                  <a:schemeClr val="tx1"/>
                </a:solidFill>
              </a:rPr>
              <a:t>Prima Riforma Sanitaria</a:t>
            </a:r>
            <a:r>
              <a:rPr lang="it-IT" sz="2000" b="1" dirty="0" smtClean="0">
                <a:solidFill>
                  <a:schemeClr val="tx1"/>
                </a:solidFill>
              </a:rPr>
              <a:t>: </a:t>
            </a:r>
          </a:p>
          <a:p>
            <a:pPr algn="ctr"/>
            <a:r>
              <a:rPr lang="it-IT" sz="2000" dirty="0" smtClean="0">
                <a:solidFill>
                  <a:srgbClr val="C00000"/>
                </a:solidFill>
                <a:effectLst>
                  <a:outerShdw blurRad="38100" dist="38100" dir="2700000" algn="tl">
                    <a:srgbClr val="000000">
                      <a:alpha val="43137"/>
                    </a:srgbClr>
                  </a:outerShdw>
                </a:effectLst>
              </a:rPr>
              <a:t>Legge </a:t>
            </a:r>
            <a:r>
              <a:rPr lang="it-IT" sz="2000" dirty="0">
                <a:solidFill>
                  <a:srgbClr val="C00000"/>
                </a:solidFill>
                <a:effectLst>
                  <a:outerShdw blurRad="38100" dist="38100" dir="2700000" algn="tl">
                    <a:srgbClr val="000000">
                      <a:alpha val="43137"/>
                    </a:srgbClr>
                  </a:outerShdw>
                </a:effectLst>
              </a:rPr>
              <a:t>n. </a:t>
            </a:r>
            <a:r>
              <a:rPr lang="it-IT" sz="2000" dirty="0" smtClean="0">
                <a:solidFill>
                  <a:srgbClr val="C00000"/>
                </a:solidFill>
                <a:effectLst>
                  <a:outerShdw blurRad="38100" dist="38100" dir="2700000" algn="tl">
                    <a:srgbClr val="000000">
                      <a:alpha val="43137"/>
                    </a:srgbClr>
                  </a:outerShdw>
                </a:effectLst>
              </a:rPr>
              <a:t>833/1978: “Istituzione </a:t>
            </a:r>
            <a:r>
              <a:rPr lang="it-IT" sz="2000" dirty="0">
                <a:solidFill>
                  <a:srgbClr val="C00000"/>
                </a:solidFill>
                <a:effectLst>
                  <a:outerShdw blurRad="38100" dist="38100" dir="2700000" algn="tl">
                    <a:srgbClr val="000000">
                      <a:alpha val="43137"/>
                    </a:srgbClr>
                  </a:outerShdw>
                </a:effectLst>
              </a:rPr>
              <a:t>del Servizio Sanitario Nazionale</a:t>
            </a:r>
            <a:r>
              <a:rPr lang="it-IT" sz="2000" dirty="0" smtClean="0">
                <a:solidFill>
                  <a:srgbClr val="C00000"/>
                </a:solidFill>
                <a:effectLst>
                  <a:outerShdw blurRad="38100" dist="38100" dir="2700000" algn="tl">
                    <a:srgbClr val="000000">
                      <a:alpha val="43137"/>
                    </a:srgbClr>
                  </a:outerShdw>
                </a:effectLst>
              </a:rPr>
              <a:t>” </a:t>
            </a:r>
          </a:p>
        </p:txBody>
      </p:sp>
      <p:pic>
        <p:nvPicPr>
          <p:cNvPr id="2050"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5" name="Rettangolo 4"/>
          <p:cNvSpPr/>
          <p:nvPr/>
        </p:nvSpPr>
        <p:spPr>
          <a:xfrm>
            <a:off x="395536" y="4133398"/>
            <a:ext cx="8353436" cy="1815882"/>
          </a:xfrm>
          <a:prstGeom prst="rect">
            <a:avLst/>
          </a:prstGeom>
        </p:spPr>
        <p:txBody>
          <a:bodyPr wrap="square">
            <a:spAutoFit/>
          </a:bodyPr>
          <a:lstStyle/>
          <a:p>
            <a:pPr algn="just">
              <a:buFontTx/>
              <a:buChar char="-"/>
            </a:pPr>
            <a:r>
              <a:rPr lang="it-IT" sz="2400" b="1" u="sng" dirty="0" smtClean="0">
                <a:solidFill>
                  <a:srgbClr val="C00000"/>
                </a:solidFill>
                <a:effectLst>
                  <a:outerShdw blurRad="38100" dist="38100" dir="2700000" algn="tl">
                    <a:srgbClr val="000000">
                      <a:alpha val="43137"/>
                    </a:srgbClr>
                  </a:outerShdw>
                </a:effectLst>
              </a:rPr>
              <a:t>U.S.L</a:t>
            </a:r>
            <a:r>
              <a:rPr lang="it-IT" sz="2400" b="1" u="sng" dirty="0">
                <a:solidFill>
                  <a:srgbClr val="C00000"/>
                </a:solidFill>
                <a:effectLst>
                  <a:outerShdw blurRad="38100" dist="38100" dir="2700000" algn="tl">
                    <a:srgbClr val="000000">
                      <a:alpha val="43137"/>
                    </a:srgbClr>
                  </a:outerShdw>
                </a:effectLst>
              </a:rPr>
              <a:t>.</a:t>
            </a:r>
            <a:r>
              <a:rPr lang="it-IT" sz="2400" b="1" dirty="0">
                <a:solidFill>
                  <a:srgbClr val="000000"/>
                </a:solidFill>
                <a:effectLst>
                  <a:outerShdw blurRad="38100" dist="38100" dir="2700000" algn="tl">
                    <a:srgbClr val="000000">
                      <a:alpha val="43137"/>
                    </a:srgbClr>
                  </a:outerShdw>
                </a:effectLst>
              </a:rPr>
              <a:t> </a:t>
            </a:r>
            <a:r>
              <a:rPr lang="it-IT" dirty="0">
                <a:solidFill>
                  <a:srgbClr val="000000"/>
                </a:solidFill>
              </a:rPr>
              <a:t>(Unità Sanitaria </a:t>
            </a:r>
            <a:r>
              <a:rPr lang="it-IT" dirty="0" smtClean="0">
                <a:solidFill>
                  <a:srgbClr val="000000"/>
                </a:solidFill>
              </a:rPr>
              <a:t>Locale) </a:t>
            </a:r>
            <a:r>
              <a:rPr lang="it-IT" sz="1400" dirty="0" smtClean="0">
                <a:solidFill>
                  <a:srgbClr val="000000"/>
                </a:solidFill>
              </a:rPr>
              <a:t>gestite da un Comitato di Gestione, coadiuvato dal Coordinatore Sanitario e dal Direttore Amministrativo, ed articolate in Distretti Sanitari di Base</a:t>
            </a:r>
          </a:p>
          <a:p>
            <a:pPr marL="285750" lvl="0" indent="-285750">
              <a:buFont typeface="Arial" pitchFamily="34" charset="0"/>
              <a:buChar char="•"/>
            </a:pPr>
            <a:r>
              <a:rPr lang="it-IT" sz="1400" dirty="0" smtClean="0">
                <a:solidFill>
                  <a:srgbClr val="000000"/>
                </a:solidFill>
              </a:rPr>
              <a:t>Gestione degli “</a:t>
            </a:r>
            <a:r>
              <a:rPr lang="it-IT" sz="1400" i="1" dirty="0" smtClean="0">
                <a:solidFill>
                  <a:srgbClr val="000000"/>
                </a:solidFill>
              </a:rPr>
              <a:t>stabilimenti ospedalieri</a:t>
            </a:r>
            <a:r>
              <a:rPr lang="it-IT" sz="1400" dirty="0" smtClean="0">
                <a:solidFill>
                  <a:srgbClr val="000000"/>
                </a:solidFill>
              </a:rPr>
              <a:t>” (art.17), affidati alle U.S.L. in base all’ambito territoriale di competenza</a:t>
            </a:r>
          </a:p>
          <a:p>
            <a:pPr marL="285750" lvl="0" indent="-285750">
              <a:buFont typeface="Arial" pitchFamily="34" charset="0"/>
              <a:buChar char="•"/>
            </a:pPr>
            <a:r>
              <a:rPr lang="it-IT" sz="1400" dirty="0" smtClean="0">
                <a:solidFill>
                  <a:srgbClr val="000000"/>
                </a:solidFill>
              </a:rPr>
              <a:t>Alle Regioni la determinazione del modello organizzativo delle strutture ospedaliere nel caso in cui le stesse coprissero bacini d’utenza di più U.S.L.</a:t>
            </a:r>
          </a:p>
          <a:p>
            <a:pPr algn="just">
              <a:buFontTx/>
              <a:buChar char="-"/>
            </a:pPr>
            <a:endParaRPr lang="it-IT" dirty="0">
              <a:solidFill>
                <a:srgbClr val="000000"/>
              </a:solidFill>
            </a:endParaRPr>
          </a:p>
        </p:txBody>
      </p:sp>
      <p:sp>
        <p:nvSpPr>
          <p:cNvPr id="8" name="Rettangolo 7"/>
          <p:cNvSpPr/>
          <p:nvPr/>
        </p:nvSpPr>
        <p:spPr>
          <a:xfrm>
            <a:off x="395536" y="1712565"/>
            <a:ext cx="8353436" cy="2146742"/>
          </a:xfrm>
          <a:prstGeom prst="rect">
            <a:avLst/>
          </a:prstGeom>
        </p:spPr>
        <p:txBody>
          <a:bodyPr wrap="square">
            <a:spAutoFit/>
          </a:bodyPr>
          <a:lstStyle/>
          <a:p>
            <a:pPr algn="just"/>
            <a:r>
              <a:rPr lang="it-IT" b="1" dirty="0" smtClean="0">
                <a:solidFill>
                  <a:srgbClr val="C00000"/>
                </a:solidFill>
                <a:effectLst>
                  <a:outerShdw blurRad="38100" dist="38100" dir="2700000" algn="tl">
                    <a:srgbClr val="000000">
                      <a:alpha val="43137"/>
                    </a:srgbClr>
                  </a:outerShdw>
                </a:effectLst>
              </a:rPr>
              <a:t>- Strutturazione in 3 livelli di Governo del S.S.N.</a:t>
            </a:r>
            <a:endParaRPr lang="it-IT" dirty="0" smtClean="0">
              <a:solidFill>
                <a:srgbClr val="000000"/>
              </a:solidFill>
            </a:endParaRPr>
          </a:p>
          <a:p>
            <a:pPr lvl="0" algn="just"/>
            <a:r>
              <a:rPr lang="it-IT" sz="1400" u="sng" dirty="0" smtClean="0"/>
              <a:t>Livello nazionale</a:t>
            </a:r>
            <a:r>
              <a:rPr lang="it-IT" sz="1400" dirty="0" smtClean="0"/>
              <a:t> (statale, centrale):</a:t>
            </a:r>
            <a:r>
              <a:rPr lang="it-IT" sz="1050" dirty="0" smtClean="0"/>
              <a:t> </a:t>
            </a:r>
            <a:r>
              <a:rPr lang="it-IT" sz="1050" u="sng" dirty="0" smtClean="0"/>
              <a:t>organi di indirizzo </a:t>
            </a:r>
            <a:r>
              <a:rPr lang="it-IT" sz="1050" dirty="0" smtClean="0"/>
              <a:t>(Parlamento, Consiglio dei Ministri, Ministero della Sanità, Comitato interministeriale per la programmazione economica – </a:t>
            </a:r>
            <a:r>
              <a:rPr lang="it-IT" sz="1050" dirty="0" err="1" smtClean="0"/>
              <a:t>C.I.O.P.E.</a:t>
            </a:r>
            <a:r>
              <a:rPr lang="it-IT" sz="1050" dirty="0" smtClean="0"/>
              <a:t>); </a:t>
            </a:r>
            <a:r>
              <a:rPr lang="it-IT" sz="1050" u="sng" dirty="0" smtClean="0"/>
              <a:t>organi ausiliari a carattere tecnico-scientifico</a:t>
            </a:r>
            <a:r>
              <a:rPr lang="it-IT" sz="1050" dirty="0" smtClean="0"/>
              <a:t>, con funzione di studio, proposta, consultazione e amministrazione (Consiglio Sanitario Nazionale, Istituto Superiore di Sanità, Istituto Superiore per la Prevenzione e la Sicurezza sul Lavoro).</a:t>
            </a:r>
          </a:p>
          <a:p>
            <a:pPr lvl="0"/>
            <a:r>
              <a:rPr lang="it-IT" sz="1400" u="sng" dirty="0" smtClean="0"/>
              <a:t>Livello Regionale </a:t>
            </a:r>
            <a:r>
              <a:rPr lang="it-IT" sz="1050" dirty="0" smtClean="0"/>
              <a:t>(o intermedio)</a:t>
            </a:r>
          </a:p>
          <a:p>
            <a:pPr lvl="0"/>
            <a:r>
              <a:rPr lang="it-IT" sz="1400" u="sng" dirty="0" smtClean="0"/>
              <a:t>Livello locale </a:t>
            </a:r>
            <a:r>
              <a:rPr lang="it-IT" sz="1050" dirty="0" smtClean="0"/>
              <a:t>(periferico, territoriale)</a:t>
            </a:r>
          </a:p>
          <a:p>
            <a:pPr lvl="0">
              <a:spcBef>
                <a:spcPts val="600"/>
              </a:spcBef>
              <a:buFont typeface="Arial" pitchFamily="34" charset="0"/>
              <a:buChar char="•"/>
            </a:pPr>
            <a:r>
              <a:rPr lang="it-IT" sz="1600" b="1" dirty="0" smtClean="0"/>
              <a:t>Decentramento dei poteri decisionali a livello regionale e locale</a:t>
            </a:r>
          </a:p>
          <a:p>
            <a:pPr lvl="0">
              <a:spcBef>
                <a:spcPts val="600"/>
              </a:spcBef>
              <a:buFont typeface="Arial" pitchFamily="34" charset="0"/>
              <a:buChar char="•"/>
            </a:pPr>
            <a:r>
              <a:rPr lang="it-IT" sz="1600" b="1" dirty="0" smtClean="0">
                <a:solidFill>
                  <a:srgbClr val="000000"/>
                </a:solidFill>
              </a:rPr>
              <a:t>Inserimento della programmazione quale elemento di controllo della spesa sanitaria</a:t>
            </a:r>
            <a:endParaRPr lang="it-IT" b="1" dirty="0">
              <a:solidFill>
                <a:srgbClr val="000000"/>
              </a:solidFill>
            </a:endParaRPr>
          </a:p>
        </p:txBody>
      </p:sp>
      <p:sp>
        <p:nvSpPr>
          <p:cNvPr id="9" name="Parentesi graffa chiusa 8"/>
          <p:cNvSpPr/>
          <p:nvPr/>
        </p:nvSpPr>
        <p:spPr bwMode="auto">
          <a:xfrm>
            <a:off x="3131840" y="2780928"/>
            <a:ext cx="72008" cy="360040"/>
          </a:xfrm>
          <a:prstGeom prst="rightBrac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Arial" charset="0"/>
              <a:ea typeface="ＭＳ Ｐゴシック" pitchFamily="96" charset="-128"/>
            </a:endParaRPr>
          </a:p>
        </p:txBody>
      </p:sp>
      <p:sp>
        <p:nvSpPr>
          <p:cNvPr id="10" name="Rettangolo 9"/>
          <p:cNvSpPr/>
          <p:nvPr/>
        </p:nvSpPr>
        <p:spPr>
          <a:xfrm>
            <a:off x="3347864" y="2708920"/>
            <a:ext cx="5400600" cy="415498"/>
          </a:xfrm>
          <a:prstGeom prst="rect">
            <a:avLst/>
          </a:prstGeom>
        </p:spPr>
        <p:txBody>
          <a:bodyPr wrap="square">
            <a:spAutoFit/>
          </a:bodyPr>
          <a:lstStyle/>
          <a:p>
            <a:pPr lvl="0" algn="just"/>
            <a:r>
              <a:rPr lang="it-IT" sz="1050" dirty="0" smtClean="0">
                <a:solidFill>
                  <a:srgbClr val="000000"/>
                </a:solidFill>
              </a:rPr>
              <a:t>per l’espletamento delle funzioni legislative e amministrative in materia di assistenza sanitaria, maggiormente di tipo organizzativo, proprie o in delega dello Stato.</a:t>
            </a:r>
          </a:p>
        </p:txBody>
      </p:sp>
    </p:spTree>
    <p:extLst>
      <p:ext uri="{BB962C8B-B14F-4D97-AF65-F5344CB8AC3E}">
        <p14:creationId xmlns:p14="http://schemas.microsoft.com/office/powerpoint/2010/main" xmlns="" val="29219377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764704"/>
          </a:xfrm>
        </p:spPr>
        <p:txBody>
          <a:bodyPr/>
          <a:lstStyle/>
          <a:p>
            <a:pPr algn="ctr"/>
            <a:r>
              <a:rPr lang="it-IT" sz="1800" b="1" cap="small" dirty="0" smtClean="0">
                <a:solidFill>
                  <a:srgbClr val="C00000"/>
                </a:solidFill>
              </a:rPr>
              <a:t>Excursus Normativo sulla organizzazione del Servizio </a:t>
            </a:r>
            <a:r>
              <a:rPr lang="it-IT" sz="1800" b="1" cap="small" dirty="0">
                <a:solidFill>
                  <a:srgbClr val="C00000"/>
                </a:solidFill>
              </a:rPr>
              <a:t>Sanitario Nazionale </a:t>
            </a:r>
            <a:r>
              <a:rPr lang="it-IT" sz="1800" b="1" cap="small" dirty="0" smtClean="0">
                <a:solidFill>
                  <a:srgbClr val="C00000"/>
                </a:solidFill>
              </a:rPr>
              <a:t>italiano</a:t>
            </a:r>
            <a:endParaRPr lang="it-IT" sz="1800" dirty="0">
              <a:solidFill>
                <a:srgbClr val="C00000"/>
              </a:solidFill>
            </a:endParaRPr>
          </a:p>
        </p:txBody>
      </p:sp>
      <p:sp>
        <p:nvSpPr>
          <p:cNvPr id="3" name="Segnaposto contenuto 2"/>
          <p:cNvSpPr>
            <a:spLocks noGrp="1"/>
          </p:cNvSpPr>
          <p:nvPr>
            <p:ph idx="1"/>
          </p:nvPr>
        </p:nvSpPr>
        <p:spPr>
          <a:xfrm>
            <a:off x="251520" y="620688"/>
            <a:ext cx="8640960" cy="1368152"/>
          </a:xfrm>
        </p:spPr>
        <p:txBody>
          <a:bodyPr/>
          <a:lstStyle/>
          <a:p>
            <a:pPr algn="ctr"/>
            <a:r>
              <a:rPr lang="it-IT" sz="2000" b="1" u="sng" cap="small" dirty="0" smtClean="0">
                <a:solidFill>
                  <a:schemeClr val="tx1"/>
                </a:solidFill>
              </a:rPr>
              <a:t>Seconda </a:t>
            </a:r>
            <a:r>
              <a:rPr lang="it-IT" sz="2000" b="1" u="sng" cap="small" dirty="0">
                <a:solidFill>
                  <a:schemeClr val="tx1"/>
                </a:solidFill>
              </a:rPr>
              <a:t>Riforma Sanitaria</a:t>
            </a:r>
            <a:r>
              <a:rPr lang="it-IT" sz="2000" b="1" dirty="0" smtClean="0">
                <a:solidFill>
                  <a:schemeClr val="tx1"/>
                </a:solidFill>
              </a:rPr>
              <a:t>: </a:t>
            </a:r>
          </a:p>
          <a:p>
            <a:pPr algn="ctr"/>
            <a:r>
              <a:rPr lang="it-IT" dirty="0" err="1" smtClean="0">
                <a:solidFill>
                  <a:srgbClr val="C00000"/>
                </a:solidFill>
                <a:effectLst>
                  <a:outerShdw blurRad="38100" dist="38100" dir="2700000" algn="tl">
                    <a:srgbClr val="000000">
                      <a:alpha val="43137"/>
                    </a:srgbClr>
                  </a:outerShdw>
                </a:effectLst>
              </a:rPr>
              <a:t>D.Lgs</a:t>
            </a:r>
            <a:r>
              <a:rPr lang="it-IT" dirty="0" smtClean="0">
                <a:solidFill>
                  <a:srgbClr val="C00000"/>
                </a:solidFill>
                <a:effectLst>
                  <a:outerShdw blurRad="38100" dist="38100" dir="2700000" algn="tl">
                    <a:srgbClr val="000000">
                      <a:alpha val="43137"/>
                    </a:srgbClr>
                  </a:outerShdw>
                </a:effectLst>
              </a:rPr>
              <a:t> n.502/1992: “Riordino della disciplina in materia sanitaria a norma dell’art.1 della legge 23 ottobre 1992, n. 421” e successive modifiche ed integrazioni introdotte da </a:t>
            </a:r>
            <a:r>
              <a:rPr lang="it-IT" dirty="0" err="1" smtClean="0">
                <a:solidFill>
                  <a:srgbClr val="C00000"/>
                </a:solidFill>
                <a:effectLst>
                  <a:outerShdw blurRad="38100" dist="38100" dir="2700000" algn="tl">
                    <a:srgbClr val="000000">
                      <a:alpha val="43137"/>
                    </a:srgbClr>
                  </a:outerShdw>
                </a:effectLst>
              </a:rPr>
              <a:t>D.Lgs</a:t>
            </a:r>
            <a:r>
              <a:rPr lang="it-IT" dirty="0" smtClean="0">
                <a:solidFill>
                  <a:srgbClr val="C00000"/>
                </a:solidFill>
                <a:effectLst>
                  <a:outerShdw blurRad="38100" dist="38100" dir="2700000" algn="tl">
                    <a:srgbClr val="000000">
                      <a:alpha val="43137"/>
                    </a:srgbClr>
                  </a:outerShdw>
                </a:effectLst>
              </a:rPr>
              <a:t> n. 517/1993</a:t>
            </a:r>
          </a:p>
        </p:txBody>
      </p:sp>
      <p:pic>
        <p:nvPicPr>
          <p:cNvPr id="2050"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132000" y="6273384"/>
            <a:ext cx="2880000" cy="612000"/>
          </a:xfrm>
          <a:prstGeom prst="rect">
            <a:avLst/>
          </a:prstGeom>
          <a:noFill/>
        </p:spPr>
      </p:pic>
      <p:sp>
        <p:nvSpPr>
          <p:cNvPr id="5" name="Segnaposto contenuto 2"/>
          <p:cNvSpPr txBox="1">
            <a:spLocks/>
          </p:cNvSpPr>
          <p:nvPr/>
        </p:nvSpPr>
        <p:spPr bwMode="auto">
          <a:xfrm>
            <a:off x="2123728" y="1988840"/>
            <a:ext cx="4824536" cy="5040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R="0" lvl="0" indent="0" algn="ctr" defTabSz="914400" rtl="0" eaLnBrk="1" fontAlgn="base" latinLnBrk="0" hangingPunct="1">
              <a:lnSpc>
                <a:spcPct val="100000"/>
              </a:lnSpc>
              <a:spcAft>
                <a:spcPct val="0"/>
              </a:spcAft>
              <a:buClrTx/>
              <a:buSzTx/>
              <a:buFontTx/>
              <a:buNone/>
              <a:tabLst/>
              <a:defRPr/>
            </a:pPr>
            <a:r>
              <a:rPr kumimoji="0" lang="it-IT" sz="2400" b="1" i="1" u="sng"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mn-lt"/>
                <a:ea typeface="+mn-ea"/>
                <a:cs typeface="+mn-cs"/>
              </a:rPr>
              <a:t>AZIENDALIZZAZIONE SANITARIA</a:t>
            </a:r>
          </a:p>
          <a:p>
            <a:pPr marL="342900" marR="0" lvl="0" indent="-342900" algn="ctr" defTabSz="914400" rtl="0" eaLnBrk="1" fontAlgn="base" latinLnBrk="0" hangingPunct="1">
              <a:lnSpc>
                <a:spcPct val="100000"/>
              </a:lnSpc>
              <a:spcBef>
                <a:spcPct val="20000"/>
              </a:spcBef>
              <a:spcAft>
                <a:spcPct val="0"/>
              </a:spcAft>
              <a:buClrTx/>
              <a:buSzTx/>
              <a:buFontTx/>
              <a:buNone/>
              <a:tabLst/>
              <a:defRPr/>
            </a:pPr>
            <a:endParaRPr kumimoji="0" lang="it-IT" sz="2400" b="0" i="1" u="none" strike="noStrike" kern="0" cap="none" spc="0" normalizeH="0" baseline="0" noProof="0" dirty="0">
              <a:ln>
                <a:noFill/>
              </a:ln>
              <a:solidFill>
                <a:srgbClr val="FF0000"/>
              </a:solidFill>
              <a:effectLst>
                <a:outerShdw blurRad="38100" dist="38100" dir="2700000" algn="tl">
                  <a:srgbClr val="000000">
                    <a:alpha val="43137"/>
                  </a:srgbClr>
                </a:outerShdw>
              </a:effectLst>
              <a:uLnTx/>
              <a:uFillTx/>
              <a:latin typeface="+mn-lt"/>
              <a:ea typeface="+mn-ea"/>
              <a:cs typeface="+mn-cs"/>
            </a:endParaRPr>
          </a:p>
        </p:txBody>
      </p:sp>
      <p:sp>
        <p:nvSpPr>
          <p:cNvPr id="7" name="Freccia in giù 6"/>
          <p:cNvSpPr/>
          <p:nvPr/>
        </p:nvSpPr>
        <p:spPr bwMode="auto">
          <a:xfrm>
            <a:off x="4283968" y="2492896"/>
            <a:ext cx="576064" cy="288032"/>
          </a:xfrm>
          <a:prstGeom prst="downArrow">
            <a:avLst/>
          </a:prstGeom>
          <a:solidFill>
            <a:schemeClr val="accent2">
              <a:lumMod val="5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it-IT" sz="2400">
              <a:solidFill>
                <a:srgbClr val="000000"/>
              </a:solidFill>
              <a:latin typeface="Arial" charset="0"/>
              <a:ea typeface="ＭＳ Ｐゴシック" pitchFamily="96" charset="-128"/>
            </a:endParaRPr>
          </a:p>
        </p:txBody>
      </p:sp>
      <p:sp>
        <p:nvSpPr>
          <p:cNvPr id="8" name="CasellaDiTesto 7"/>
          <p:cNvSpPr txBox="1"/>
          <p:nvPr/>
        </p:nvSpPr>
        <p:spPr>
          <a:xfrm>
            <a:off x="755576" y="2807057"/>
            <a:ext cx="7488832" cy="1908215"/>
          </a:xfrm>
          <a:prstGeom prst="rect">
            <a:avLst/>
          </a:prstGeom>
          <a:noFill/>
        </p:spPr>
        <p:txBody>
          <a:bodyPr wrap="square" rtlCol="0">
            <a:spAutoFit/>
          </a:bodyPr>
          <a:lstStyle/>
          <a:p>
            <a:pPr marL="285750" indent="-285750">
              <a:spcBef>
                <a:spcPts val="600"/>
              </a:spcBef>
              <a:spcAft>
                <a:spcPts val="600"/>
              </a:spcAft>
              <a:buFont typeface="Arial" pitchFamily="34" charset="0"/>
              <a:buChar char="•"/>
            </a:pPr>
            <a:r>
              <a:rPr lang="it-IT" dirty="0">
                <a:solidFill>
                  <a:srgbClr val="000000"/>
                </a:solidFill>
              </a:rPr>
              <a:t>Maggiore autonomia alle Regioni </a:t>
            </a:r>
            <a:r>
              <a:rPr lang="it-IT" dirty="0">
                <a:solidFill>
                  <a:srgbClr val="000000"/>
                </a:solidFill>
                <a:sym typeface="Symbol"/>
              </a:rPr>
              <a:t> Conferenza permanente Stato-Regioni</a:t>
            </a:r>
            <a:endParaRPr lang="it-IT" dirty="0">
              <a:solidFill>
                <a:srgbClr val="000000"/>
              </a:solidFill>
            </a:endParaRPr>
          </a:p>
          <a:p>
            <a:pPr marL="285750" indent="-285750">
              <a:spcBef>
                <a:spcPts val="600"/>
              </a:spcBef>
              <a:spcAft>
                <a:spcPts val="600"/>
              </a:spcAft>
              <a:buFont typeface="Arial" pitchFamily="34" charset="0"/>
              <a:buChar char="•"/>
            </a:pPr>
            <a:r>
              <a:rPr lang="it-IT" dirty="0">
                <a:solidFill>
                  <a:srgbClr val="000000"/>
                </a:solidFill>
              </a:rPr>
              <a:t>Nascita delle </a:t>
            </a:r>
            <a:r>
              <a:rPr lang="it-IT" b="1" dirty="0">
                <a:solidFill>
                  <a:srgbClr val="000000"/>
                </a:solidFill>
              </a:rPr>
              <a:t>Aziende Sanitarie </a:t>
            </a:r>
            <a:r>
              <a:rPr lang="it-IT" b="1" dirty="0" smtClean="0">
                <a:solidFill>
                  <a:srgbClr val="000000"/>
                </a:solidFill>
              </a:rPr>
              <a:t>(A.S.) </a:t>
            </a:r>
            <a:r>
              <a:rPr lang="it-IT" dirty="0" smtClean="0">
                <a:solidFill>
                  <a:srgbClr val="000000"/>
                </a:solidFill>
              </a:rPr>
              <a:t>e </a:t>
            </a:r>
            <a:r>
              <a:rPr lang="it-IT" dirty="0">
                <a:solidFill>
                  <a:srgbClr val="000000"/>
                </a:solidFill>
              </a:rPr>
              <a:t>delle </a:t>
            </a:r>
            <a:r>
              <a:rPr lang="it-IT" b="1" dirty="0">
                <a:solidFill>
                  <a:srgbClr val="000000"/>
                </a:solidFill>
              </a:rPr>
              <a:t>Aziende </a:t>
            </a:r>
            <a:r>
              <a:rPr lang="it-IT" b="1" dirty="0" smtClean="0">
                <a:solidFill>
                  <a:srgbClr val="000000"/>
                </a:solidFill>
              </a:rPr>
              <a:t>Ospedaliere (A.O.)</a:t>
            </a:r>
            <a:r>
              <a:rPr lang="it-IT" dirty="0" smtClean="0">
                <a:solidFill>
                  <a:srgbClr val="000000"/>
                </a:solidFill>
              </a:rPr>
              <a:t>, </a:t>
            </a:r>
            <a:r>
              <a:rPr lang="it-IT" dirty="0">
                <a:solidFill>
                  <a:srgbClr val="000000"/>
                </a:solidFill>
              </a:rPr>
              <a:t>cui è riconosciuta personalità giuridica pubblica, autonomia operativa, amministrativa, contabile, patrimoniale, gestionale e </a:t>
            </a:r>
            <a:r>
              <a:rPr lang="it-IT" dirty="0" smtClean="0">
                <a:solidFill>
                  <a:srgbClr val="000000"/>
                </a:solidFill>
              </a:rPr>
              <a:t>tecnica </a:t>
            </a:r>
            <a:r>
              <a:rPr lang="it-IT" dirty="0" smtClean="0">
                <a:solidFill>
                  <a:srgbClr val="000000"/>
                </a:solidFill>
                <a:sym typeface="Symbol"/>
              </a:rPr>
              <a:t></a:t>
            </a:r>
            <a:r>
              <a:rPr lang="it-IT" dirty="0" smtClean="0">
                <a:solidFill>
                  <a:srgbClr val="000000"/>
                </a:solidFill>
              </a:rPr>
              <a:t> aziende pubbliche a gestione privata</a:t>
            </a:r>
          </a:p>
        </p:txBody>
      </p:sp>
      <p:sp>
        <p:nvSpPr>
          <p:cNvPr id="9" name="Freccia in giù 8"/>
          <p:cNvSpPr/>
          <p:nvPr/>
        </p:nvSpPr>
        <p:spPr bwMode="auto">
          <a:xfrm>
            <a:off x="4283968" y="5013176"/>
            <a:ext cx="576064" cy="288032"/>
          </a:xfrm>
          <a:prstGeom prst="downArrow">
            <a:avLst/>
          </a:prstGeom>
          <a:solidFill>
            <a:schemeClr val="accent2">
              <a:lumMod val="5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it-IT" sz="2400">
              <a:solidFill>
                <a:srgbClr val="000000"/>
              </a:solidFill>
              <a:latin typeface="Arial" charset="0"/>
              <a:ea typeface="ＭＳ Ｐゴシック" pitchFamily="96" charset="-128"/>
            </a:endParaRPr>
          </a:p>
        </p:txBody>
      </p:sp>
      <p:sp>
        <p:nvSpPr>
          <p:cNvPr id="10" name="CasellaDiTesto 9"/>
          <p:cNvSpPr txBox="1"/>
          <p:nvPr/>
        </p:nvSpPr>
        <p:spPr>
          <a:xfrm>
            <a:off x="323528" y="5219908"/>
            <a:ext cx="8496944" cy="830997"/>
          </a:xfrm>
          <a:prstGeom prst="rect">
            <a:avLst/>
          </a:prstGeom>
          <a:noFill/>
        </p:spPr>
        <p:txBody>
          <a:bodyPr wrap="square" rtlCol="0">
            <a:spAutoFit/>
          </a:bodyPr>
          <a:lstStyle/>
          <a:p>
            <a:pPr algn="ctr">
              <a:spcBef>
                <a:spcPts val="600"/>
              </a:spcBef>
              <a:spcAft>
                <a:spcPts val="600"/>
              </a:spcAft>
            </a:pPr>
            <a:r>
              <a:rPr lang="it-IT" sz="2400" b="1" cap="small" dirty="0">
                <a:solidFill>
                  <a:srgbClr val="C00000"/>
                </a:solidFill>
              </a:rPr>
              <a:t>distinzione tra funzione di programmazione e controllo</a:t>
            </a:r>
            <a:br>
              <a:rPr lang="it-IT" sz="2400" b="1" cap="small" dirty="0">
                <a:solidFill>
                  <a:srgbClr val="C00000"/>
                </a:solidFill>
              </a:rPr>
            </a:br>
            <a:r>
              <a:rPr lang="it-IT" sz="2400" b="1" cap="small" dirty="0">
                <a:solidFill>
                  <a:srgbClr val="C00000"/>
                </a:solidFill>
              </a:rPr>
              <a:t> e funzione di produzione</a:t>
            </a:r>
          </a:p>
        </p:txBody>
      </p:sp>
    </p:spTree>
    <p:extLst>
      <p:ext uri="{BB962C8B-B14F-4D97-AF65-F5344CB8AC3E}">
        <p14:creationId xmlns:p14="http://schemas.microsoft.com/office/powerpoint/2010/main" xmlns="" val="29219377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764704"/>
          </a:xfrm>
        </p:spPr>
        <p:txBody>
          <a:bodyPr/>
          <a:lstStyle/>
          <a:p>
            <a:pPr algn="ctr"/>
            <a:r>
              <a:rPr lang="it-IT" sz="1800" b="1" cap="small" dirty="0" smtClean="0">
                <a:solidFill>
                  <a:srgbClr val="C00000"/>
                </a:solidFill>
              </a:rPr>
              <a:t>Excursus Normativo sulla organizzazione del Servizio </a:t>
            </a:r>
            <a:r>
              <a:rPr lang="it-IT" sz="1800" b="1" cap="small" dirty="0">
                <a:solidFill>
                  <a:srgbClr val="C00000"/>
                </a:solidFill>
              </a:rPr>
              <a:t>Sanitario Nazionale </a:t>
            </a:r>
            <a:r>
              <a:rPr lang="it-IT" sz="1800" b="1" cap="small" dirty="0" smtClean="0">
                <a:solidFill>
                  <a:srgbClr val="C00000"/>
                </a:solidFill>
              </a:rPr>
              <a:t>italiano</a:t>
            </a:r>
            <a:endParaRPr lang="it-IT" sz="1800" dirty="0">
              <a:solidFill>
                <a:srgbClr val="C00000"/>
              </a:solidFill>
            </a:endParaRPr>
          </a:p>
        </p:txBody>
      </p:sp>
      <p:sp>
        <p:nvSpPr>
          <p:cNvPr id="3" name="Segnaposto contenuto 2"/>
          <p:cNvSpPr>
            <a:spLocks noGrp="1"/>
          </p:cNvSpPr>
          <p:nvPr>
            <p:ph idx="1"/>
          </p:nvPr>
        </p:nvSpPr>
        <p:spPr>
          <a:xfrm>
            <a:off x="251520" y="908720"/>
            <a:ext cx="8640960" cy="1368152"/>
          </a:xfrm>
        </p:spPr>
        <p:txBody>
          <a:bodyPr/>
          <a:lstStyle/>
          <a:p>
            <a:pPr algn="ctr"/>
            <a:r>
              <a:rPr lang="it-IT" sz="2000" b="1" u="sng" cap="small" dirty="0" smtClean="0">
                <a:solidFill>
                  <a:schemeClr val="tx1"/>
                </a:solidFill>
              </a:rPr>
              <a:t>Seconda </a:t>
            </a:r>
            <a:r>
              <a:rPr lang="it-IT" sz="2000" b="1" u="sng" cap="small" dirty="0">
                <a:solidFill>
                  <a:schemeClr val="tx1"/>
                </a:solidFill>
              </a:rPr>
              <a:t>Riforma Sanitaria</a:t>
            </a:r>
            <a:r>
              <a:rPr lang="it-IT" sz="2000" b="1" dirty="0" smtClean="0">
                <a:solidFill>
                  <a:schemeClr val="tx1"/>
                </a:solidFill>
              </a:rPr>
              <a:t>: </a:t>
            </a:r>
          </a:p>
          <a:p>
            <a:pPr algn="ctr"/>
            <a:r>
              <a:rPr lang="it-IT" dirty="0" err="1" smtClean="0">
                <a:solidFill>
                  <a:srgbClr val="C00000"/>
                </a:solidFill>
                <a:effectLst>
                  <a:outerShdw blurRad="38100" dist="38100" dir="2700000" algn="tl">
                    <a:srgbClr val="000000">
                      <a:alpha val="43137"/>
                    </a:srgbClr>
                  </a:outerShdw>
                </a:effectLst>
              </a:rPr>
              <a:t>D.Lgs</a:t>
            </a:r>
            <a:r>
              <a:rPr lang="it-IT" dirty="0" smtClean="0">
                <a:solidFill>
                  <a:srgbClr val="C00000"/>
                </a:solidFill>
                <a:effectLst>
                  <a:outerShdw blurRad="38100" dist="38100" dir="2700000" algn="tl">
                    <a:srgbClr val="000000">
                      <a:alpha val="43137"/>
                    </a:srgbClr>
                  </a:outerShdw>
                </a:effectLst>
              </a:rPr>
              <a:t> n.502/1992: “Riordino della disciplina in materia sanitaria a norma dell’art.1 della legge 23 ottobre 1992, n. 421” e successive modifiche ed integrazioni introdotte da </a:t>
            </a:r>
            <a:r>
              <a:rPr lang="it-IT" dirty="0" err="1" smtClean="0">
                <a:solidFill>
                  <a:srgbClr val="C00000"/>
                </a:solidFill>
                <a:effectLst>
                  <a:outerShdw blurRad="38100" dist="38100" dir="2700000" algn="tl">
                    <a:srgbClr val="000000">
                      <a:alpha val="43137"/>
                    </a:srgbClr>
                  </a:outerShdw>
                </a:effectLst>
              </a:rPr>
              <a:t>D.Lgs</a:t>
            </a:r>
            <a:r>
              <a:rPr lang="it-IT" dirty="0" smtClean="0">
                <a:solidFill>
                  <a:srgbClr val="C00000"/>
                </a:solidFill>
                <a:effectLst>
                  <a:outerShdw blurRad="38100" dist="38100" dir="2700000" algn="tl">
                    <a:srgbClr val="000000">
                      <a:alpha val="43137"/>
                    </a:srgbClr>
                  </a:outerShdw>
                </a:effectLst>
              </a:rPr>
              <a:t> n. 517/1993</a:t>
            </a:r>
          </a:p>
        </p:txBody>
      </p:sp>
      <p:pic>
        <p:nvPicPr>
          <p:cNvPr id="2050"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11" name="CasellaDiTesto 10"/>
          <p:cNvSpPr txBox="1"/>
          <p:nvPr/>
        </p:nvSpPr>
        <p:spPr>
          <a:xfrm>
            <a:off x="539552" y="2636912"/>
            <a:ext cx="8136904" cy="3016210"/>
          </a:xfrm>
          <a:prstGeom prst="rect">
            <a:avLst/>
          </a:prstGeom>
          <a:noFill/>
        </p:spPr>
        <p:txBody>
          <a:bodyPr wrap="square" rtlCol="0">
            <a:spAutoFit/>
          </a:bodyPr>
          <a:lstStyle/>
          <a:p>
            <a:pPr marL="285750" indent="-285750" algn="just">
              <a:spcBef>
                <a:spcPts val="600"/>
              </a:spcBef>
              <a:spcAft>
                <a:spcPts val="600"/>
              </a:spcAft>
              <a:buFont typeface="Arial" pitchFamily="34" charset="0"/>
              <a:buChar char="•"/>
            </a:pPr>
            <a:r>
              <a:rPr lang="it-IT" sz="2000" dirty="0" smtClean="0">
                <a:solidFill>
                  <a:srgbClr val="000000"/>
                </a:solidFill>
              </a:rPr>
              <a:t>Sono </a:t>
            </a:r>
            <a:r>
              <a:rPr lang="it-IT" sz="2000" dirty="0">
                <a:solidFill>
                  <a:srgbClr val="000000"/>
                </a:solidFill>
              </a:rPr>
              <a:t>definiti quali organi della A.S.L. (e parimenti delle A.O.) il </a:t>
            </a:r>
            <a:r>
              <a:rPr lang="it-IT" sz="2000" b="1" dirty="0">
                <a:solidFill>
                  <a:srgbClr val="000000"/>
                </a:solidFill>
              </a:rPr>
              <a:t>Direttore Generale </a:t>
            </a:r>
            <a:r>
              <a:rPr lang="it-IT" sz="2000" dirty="0">
                <a:solidFill>
                  <a:srgbClr val="000000"/>
                </a:solidFill>
              </a:rPr>
              <a:t>ed il Collegio </a:t>
            </a:r>
            <a:r>
              <a:rPr lang="it-IT" sz="2000" dirty="0" smtClean="0">
                <a:solidFill>
                  <a:srgbClr val="000000"/>
                </a:solidFill>
              </a:rPr>
              <a:t>Sindacale (Collegio dei Revisori), </a:t>
            </a:r>
            <a:r>
              <a:rPr lang="it-IT" sz="2000" dirty="0">
                <a:solidFill>
                  <a:srgbClr val="000000"/>
                </a:solidFill>
              </a:rPr>
              <a:t>coadiuvati nelle loro funzioni dal </a:t>
            </a:r>
            <a:r>
              <a:rPr lang="it-IT" sz="2000" b="1" dirty="0">
                <a:solidFill>
                  <a:srgbClr val="000000"/>
                </a:solidFill>
              </a:rPr>
              <a:t>Direttore Sanitario </a:t>
            </a:r>
            <a:r>
              <a:rPr lang="it-IT" sz="2000" dirty="0">
                <a:solidFill>
                  <a:srgbClr val="000000"/>
                </a:solidFill>
              </a:rPr>
              <a:t>e dal </a:t>
            </a:r>
            <a:r>
              <a:rPr lang="it-IT" sz="2000" b="1" dirty="0">
                <a:solidFill>
                  <a:srgbClr val="000000"/>
                </a:solidFill>
              </a:rPr>
              <a:t>Direttore Amministrativo</a:t>
            </a:r>
            <a:r>
              <a:rPr lang="it-IT" sz="2000" dirty="0">
                <a:solidFill>
                  <a:srgbClr val="000000"/>
                </a:solidFill>
              </a:rPr>
              <a:t>, e ove previsto da norme regionali, dal Direttore dei Servizi Sociali</a:t>
            </a:r>
          </a:p>
          <a:p>
            <a:pPr marL="285750" indent="-285750" algn="just">
              <a:spcBef>
                <a:spcPts val="600"/>
              </a:spcBef>
              <a:spcAft>
                <a:spcPts val="600"/>
              </a:spcAft>
              <a:buFont typeface="Arial" pitchFamily="34" charset="0"/>
              <a:buChar char="•"/>
            </a:pPr>
            <a:r>
              <a:rPr lang="it-IT" sz="2000" dirty="0">
                <a:solidFill>
                  <a:srgbClr val="000000"/>
                </a:solidFill>
              </a:rPr>
              <a:t>Articolazione dei Dirigenti Medici in I e II livello</a:t>
            </a:r>
          </a:p>
          <a:p>
            <a:pPr marL="285750" indent="-285750" algn="just">
              <a:spcBef>
                <a:spcPts val="600"/>
              </a:spcBef>
              <a:spcAft>
                <a:spcPts val="600"/>
              </a:spcAft>
              <a:buFont typeface="Arial" pitchFamily="34" charset="0"/>
              <a:buChar char="•"/>
            </a:pPr>
            <a:r>
              <a:rPr lang="it-IT" sz="2000" dirty="0">
                <a:solidFill>
                  <a:srgbClr val="000000"/>
                </a:solidFill>
              </a:rPr>
              <a:t>Accreditamento</a:t>
            </a:r>
          </a:p>
          <a:p>
            <a:pPr marL="285750" indent="-285750" algn="just">
              <a:spcBef>
                <a:spcPts val="600"/>
              </a:spcBef>
              <a:spcAft>
                <a:spcPts val="600"/>
              </a:spcAft>
              <a:buFont typeface="Arial" pitchFamily="34" charset="0"/>
              <a:buChar char="•"/>
            </a:pPr>
            <a:r>
              <a:rPr lang="it-IT" sz="2000" dirty="0">
                <a:solidFill>
                  <a:srgbClr val="000000"/>
                </a:solidFill>
              </a:rPr>
              <a:t>Finanziamento regionale sulla base del sistema D.R.G./R.O.D.</a:t>
            </a:r>
          </a:p>
        </p:txBody>
      </p:sp>
    </p:spTree>
    <p:extLst>
      <p:ext uri="{BB962C8B-B14F-4D97-AF65-F5344CB8AC3E}">
        <p14:creationId xmlns:p14="http://schemas.microsoft.com/office/powerpoint/2010/main" xmlns="" val="29219377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843808" y="0"/>
            <a:ext cx="3456384" cy="609600"/>
          </a:xfrm>
        </p:spPr>
        <p:txBody>
          <a:bodyPr/>
          <a:lstStyle/>
          <a:p>
            <a:pPr algn="ctr"/>
            <a:r>
              <a:rPr lang="it-IT" sz="3600" i="1" cap="small" dirty="0" smtClean="0">
                <a:solidFill>
                  <a:srgbClr val="C00000"/>
                </a:solidFill>
                <a:effectLst>
                  <a:outerShdw blurRad="38100" dist="38100" dir="2700000" algn="tl">
                    <a:srgbClr val="000000">
                      <a:alpha val="43137"/>
                    </a:srgbClr>
                  </a:outerShdw>
                </a:effectLst>
              </a:rPr>
              <a:t>accreditamento</a:t>
            </a:r>
            <a:endParaRPr lang="it-IT" sz="3600" i="1" cap="small" dirty="0">
              <a:solidFill>
                <a:srgbClr val="C00000"/>
              </a:solidFill>
              <a:effectLst>
                <a:outerShdw blurRad="38100" dist="38100" dir="2700000" algn="tl">
                  <a:srgbClr val="000000">
                    <a:alpha val="43137"/>
                  </a:srgbClr>
                </a:outerShdw>
              </a:effectLst>
            </a:endParaRPr>
          </a:p>
        </p:txBody>
      </p:sp>
      <p:sp>
        <p:nvSpPr>
          <p:cNvPr id="5" name="Rettangolo 4"/>
          <p:cNvSpPr/>
          <p:nvPr/>
        </p:nvSpPr>
        <p:spPr>
          <a:xfrm>
            <a:off x="0" y="548680"/>
            <a:ext cx="9144000" cy="1785104"/>
          </a:xfrm>
          <a:prstGeom prst="rect">
            <a:avLst/>
          </a:prstGeom>
        </p:spPr>
        <p:txBody>
          <a:bodyPr wrap="square">
            <a:spAutoFit/>
          </a:bodyPr>
          <a:lstStyle/>
          <a:p>
            <a:pPr algn="ctr"/>
            <a:r>
              <a:rPr lang="it-IT" sz="2200" dirty="0" smtClean="0">
                <a:solidFill>
                  <a:srgbClr val="C00000"/>
                </a:solidFill>
                <a:effectLst>
                  <a:outerShdw blurRad="38100" dist="38100" dir="2700000" algn="tl">
                    <a:srgbClr val="000000">
                      <a:alpha val="43137"/>
                    </a:srgbClr>
                  </a:outerShdw>
                </a:effectLst>
              </a:rPr>
              <a:t>procedura per mezzo della quale sono stabiliti i criteri organizzativi e strutturale minimi ed indispensabili perché una struttura sanitaria, pubblica o privata, possa essere riconosciuta o possa divenire potenziale erogatrice di prestazioni remunerate o rese per conto del Servizio Sanitario Nazionale </a:t>
            </a:r>
            <a:endParaRPr lang="it-IT" sz="2200" dirty="0">
              <a:solidFill>
                <a:srgbClr val="C00000"/>
              </a:solidFill>
              <a:effectLst>
                <a:outerShdw blurRad="38100" dist="38100" dir="2700000" algn="tl">
                  <a:srgbClr val="000000">
                    <a:alpha val="43137"/>
                  </a:srgbClr>
                </a:outerShdw>
              </a:effectLst>
            </a:endParaRPr>
          </a:p>
        </p:txBody>
      </p:sp>
      <p:pic>
        <p:nvPicPr>
          <p:cNvPr id="6"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7" name="Rettangolo 6"/>
          <p:cNvSpPr/>
          <p:nvPr/>
        </p:nvSpPr>
        <p:spPr>
          <a:xfrm>
            <a:off x="251520" y="2420888"/>
            <a:ext cx="8712968" cy="830997"/>
          </a:xfrm>
          <a:prstGeom prst="rect">
            <a:avLst/>
          </a:prstGeom>
        </p:spPr>
        <p:txBody>
          <a:bodyPr wrap="square">
            <a:spAutoFit/>
          </a:bodyPr>
          <a:lstStyle/>
          <a:p>
            <a:pPr algn="just"/>
            <a:r>
              <a:rPr lang="it-IT" sz="1600" dirty="0" smtClean="0"/>
              <a:t>N.B.: Diverso procedimento rispetto all’</a:t>
            </a:r>
            <a:r>
              <a:rPr lang="it-IT" sz="1600" b="1" dirty="0" smtClean="0">
                <a:effectLst>
                  <a:outerShdw blurRad="38100" dist="38100" dir="2700000" algn="tl">
                    <a:srgbClr val="000000">
                      <a:alpha val="43137"/>
                    </a:srgbClr>
                  </a:outerShdw>
                </a:effectLst>
              </a:rPr>
              <a:t>autorizzazione</a:t>
            </a:r>
            <a:r>
              <a:rPr lang="it-IT" sz="1600" dirty="0" smtClean="0"/>
              <a:t>: provvedimento amministrativo tramite il quale si rende lecito l’esercizio dell’attività sanitaria da parte di qualsiasi soggetto pubblico e privato che risulti in possesso di requisiti minimi prestabiliti.</a:t>
            </a:r>
            <a:endParaRPr lang="it-IT" sz="1600" dirty="0"/>
          </a:p>
        </p:txBody>
      </p:sp>
      <p:sp>
        <p:nvSpPr>
          <p:cNvPr id="8" name="Rettangolo 7"/>
          <p:cNvSpPr/>
          <p:nvPr/>
        </p:nvSpPr>
        <p:spPr>
          <a:xfrm>
            <a:off x="251520" y="3429000"/>
            <a:ext cx="8640960" cy="2677656"/>
          </a:xfrm>
          <a:prstGeom prst="rect">
            <a:avLst/>
          </a:prstGeom>
        </p:spPr>
        <p:txBody>
          <a:bodyPr wrap="square">
            <a:spAutoFit/>
          </a:bodyPr>
          <a:lstStyle/>
          <a:p>
            <a:pPr algn="just"/>
            <a:r>
              <a:rPr lang="it-IT" sz="1400" b="1" dirty="0" smtClean="0"/>
              <a:t>art. 8</a:t>
            </a:r>
            <a:r>
              <a:rPr lang="it-IT" sz="1400" b="1" i="1" dirty="0" smtClean="0"/>
              <a:t>quater </a:t>
            </a:r>
            <a:r>
              <a:rPr lang="it-IT" sz="1400" b="1" dirty="0" smtClean="0"/>
              <a:t>Legge n.229/1999: </a:t>
            </a:r>
            <a:r>
              <a:rPr lang="it-IT" sz="1400" dirty="0" smtClean="0"/>
              <a:t>“</a:t>
            </a:r>
            <a:r>
              <a:rPr lang="it-IT" sz="1400" b="1" i="1" dirty="0" smtClean="0"/>
              <a:t>Accreditamento istituzionale</a:t>
            </a:r>
            <a:r>
              <a:rPr lang="it-IT" sz="1400" i="1" dirty="0" smtClean="0"/>
              <a:t>: 1. L'accreditamento istituzionale </a:t>
            </a:r>
            <a:r>
              <a:rPr lang="it-IT" sz="1400" i="1" u="sng" dirty="0" smtClean="0"/>
              <a:t>è rilasciato dalla Regione alle strutture autorizzate, pubbliche o private ed ai professionisti che ne facciano richiesta, subordinatamente alla loro rispondenza ai requisiti ulteriori di qualificazione, alla loro funzionalità rispetto agli indirizzi di programmazione regionale e alla verifica positiva dell’attività svolta e dei risultati raggiunti</a:t>
            </a:r>
            <a:r>
              <a:rPr lang="it-IT" sz="1400" i="1" dirty="0" smtClean="0"/>
              <a:t>. Al fine di individuare i criteri per la verifica della funzionalità rispetto alla programmazione nazionale e regionale, la </a:t>
            </a:r>
            <a:r>
              <a:rPr lang="it-IT" sz="1400" i="1" u="sng" dirty="0" smtClean="0"/>
              <a:t>Regione definisce il fabbisogno di assistenza secondo le funzioni sanitarie individuate dal Piano Sanitario Regionale per garantire i livelli essenziali ed uniformi di assistenza, nonché' gli eventuali livelli integrativi locali e le esigenze connesse all'assistenza integrativa</a:t>
            </a:r>
            <a:r>
              <a:rPr lang="it-IT" sz="1400" i="1" dirty="0" smtClean="0"/>
              <a:t> di cui all'articolo 9. La regione provvede al rilascio dell'accreditamento ai professionisti, nonché a tutte le strutture pubbliche ed equiparate che soddisfano le condizioni di cui al primo periodo del presente comma, alle strutture private non lucrative di cui all'articolo 1, comma 18, e alle strutture private lucrative. […]</a:t>
            </a:r>
            <a:r>
              <a:rPr lang="it-IT" sz="1400" dirty="0" smtClean="0"/>
              <a:t>”.</a:t>
            </a:r>
            <a:endParaRPr lang="it-IT"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764704"/>
          </a:xfrm>
        </p:spPr>
        <p:txBody>
          <a:bodyPr/>
          <a:lstStyle/>
          <a:p>
            <a:pPr algn="ctr"/>
            <a:r>
              <a:rPr lang="it-IT" sz="1800" b="1" cap="small" dirty="0" smtClean="0">
                <a:solidFill>
                  <a:srgbClr val="C00000"/>
                </a:solidFill>
              </a:rPr>
              <a:t>Excursus Normativo sulla organizzazione del Servizio </a:t>
            </a:r>
            <a:r>
              <a:rPr lang="it-IT" sz="1800" b="1" cap="small" dirty="0">
                <a:solidFill>
                  <a:srgbClr val="C00000"/>
                </a:solidFill>
              </a:rPr>
              <a:t>Sanitario Nazionale </a:t>
            </a:r>
            <a:r>
              <a:rPr lang="it-IT" sz="1800" b="1" cap="small" dirty="0" smtClean="0">
                <a:solidFill>
                  <a:srgbClr val="C00000"/>
                </a:solidFill>
              </a:rPr>
              <a:t>italiano</a:t>
            </a:r>
            <a:endParaRPr lang="it-IT" sz="1800" dirty="0">
              <a:solidFill>
                <a:srgbClr val="C00000"/>
              </a:solidFill>
            </a:endParaRPr>
          </a:p>
        </p:txBody>
      </p:sp>
      <p:sp>
        <p:nvSpPr>
          <p:cNvPr id="3" name="Segnaposto contenuto 2"/>
          <p:cNvSpPr>
            <a:spLocks noGrp="1"/>
          </p:cNvSpPr>
          <p:nvPr>
            <p:ph idx="1"/>
          </p:nvPr>
        </p:nvSpPr>
        <p:spPr>
          <a:xfrm>
            <a:off x="251520" y="980728"/>
            <a:ext cx="8640960" cy="792088"/>
          </a:xfrm>
        </p:spPr>
        <p:txBody>
          <a:bodyPr/>
          <a:lstStyle/>
          <a:p>
            <a:pPr algn="ctr"/>
            <a:r>
              <a:rPr lang="it-IT" sz="2000" b="1" u="sng" cap="small" dirty="0" smtClean="0">
                <a:solidFill>
                  <a:schemeClr val="tx1"/>
                </a:solidFill>
              </a:rPr>
              <a:t>Terza </a:t>
            </a:r>
            <a:r>
              <a:rPr lang="it-IT" sz="2000" b="1" u="sng" cap="small" dirty="0">
                <a:solidFill>
                  <a:schemeClr val="tx1"/>
                </a:solidFill>
              </a:rPr>
              <a:t>Riforma Sanitaria</a:t>
            </a:r>
            <a:r>
              <a:rPr lang="it-IT" sz="2000" b="1" dirty="0" smtClean="0">
                <a:solidFill>
                  <a:schemeClr val="tx1"/>
                </a:solidFill>
              </a:rPr>
              <a:t>: </a:t>
            </a:r>
          </a:p>
          <a:p>
            <a:pPr algn="ctr"/>
            <a:r>
              <a:rPr lang="it-IT" sz="2000" dirty="0" smtClean="0">
                <a:solidFill>
                  <a:srgbClr val="C00000"/>
                </a:solidFill>
                <a:effectLst>
                  <a:outerShdw blurRad="38100" dist="38100" dir="2700000" algn="tl">
                    <a:srgbClr val="000000">
                      <a:alpha val="43137"/>
                    </a:srgbClr>
                  </a:outerShdw>
                </a:effectLst>
              </a:rPr>
              <a:t>Legge 30 novembre 1998, n.419</a:t>
            </a:r>
          </a:p>
          <a:p>
            <a:pPr algn="ctr"/>
            <a:r>
              <a:rPr lang="it-IT" sz="2000" dirty="0" smtClean="0">
                <a:solidFill>
                  <a:schemeClr val="tx1"/>
                </a:solidFill>
                <a:effectLst>
                  <a:outerShdw blurRad="38100" dist="38100" dir="2700000" algn="tl">
                    <a:srgbClr val="000000">
                      <a:alpha val="43137"/>
                    </a:srgbClr>
                  </a:outerShdw>
                </a:effectLst>
              </a:rPr>
              <a:t>quattro deleghe al governo:</a:t>
            </a:r>
          </a:p>
        </p:txBody>
      </p:sp>
      <p:pic>
        <p:nvPicPr>
          <p:cNvPr id="2050"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7" name="CasellaDiTesto 6"/>
          <p:cNvSpPr txBox="1"/>
          <p:nvPr/>
        </p:nvSpPr>
        <p:spPr>
          <a:xfrm>
            <a:off x="683568" y="2448178"/>
            <a:ext cx="7920880" cy="2492990"/>
          </a:xfrm>
          <a:prstGeom prst="rect">
            <a:avLst/>
          </a:prstGeom>
          <a:noFill/>
        </p:spPr>
        <p:txBody>
          <a:bodyPr wrap="square" rtlCol="0">
            <a:spAutoFit/>
          </a:bodyPr>
          <a:lstStyle/>
          <a:p>
            <a:pPr marL="285750" indent="-285750" algn="just">
              <a:spcBef>
                <a:spcPts val="600"/>
              </a:spcBef>
              <a:spcAft>
                <a:spcPts val="600"/>
              </a:spcAft>
              <a:buFont typeface="Arial" pitchFamily="34" charset="0"/>
              <a:buChar char="•"/>
            </a:pPr>
            <a:r>
              <a:rPr lang="it-IT" dirty="0"/>
              <a:t>raggiungimento dell’esclusività di rapporto di lavoro della dirigenza sanitaria, prevedendo nuove norme sul rapporto di lavoro del personale </a:t>
            </a:r>
            <a:r>
              <a:rPr lang="it-IT" dirty="0" smtClean="0"/>
              <a:t>dirigenziale</a:t>
            </a:r>
          </a:p>
          <a:p>
            <a:pPr marL="285750" indent="-285750" algn="just">
              <a:spcBef>
                <a:spcPts val="600"/>
              </a:spcBef>
              <a:spcAft>
                <a:spcPts val="600"/>
              </a:spcAft>
              <a:buFont typeface="Arial" pitchFamily="34" charset="0"/>
              <a:buChar char="•"/>
            </a:pPr>
            <a:r>
              <a:rPr lang="it-IT" dirty="0" smtClean="0"/>
              <a:t>aumento </a:t>
            </a:r>
            <a:r>
              <a:rPr lang="it-IT" dirty="0"/>
              <a:t>dell’età pensionabile dei dipendenti medici del S.S.N</a:t>
            </a:r>
            <a:r>
              <a:rPr lang="it-IT" dirty="0" smtClean="0"/>
              <a:t>.</a:t>
            </a:r>
          </a:p>
          <a:p>
            <a:pPr marL="285750" indent="-285750" algn="just">
              <a:spcBef>
                <a:spcPts val="600"/>
              </a:spcBef>
              <a:spcAft>
                <a:spcPts val="600"/>
              </a:spcAft>
              <a:buFont typeface="Arial" pitchFamily="34" charset="0"/>
              <a:buChar char="•"/>
            </a:pPr>
            <a:r>
              <a:rPr lang="it-IT" dirty="0"/>
              <a:t>ridefinizione dei requisiti per i Direttori </a:t>
            </a:r>
            <a:r>
              <a:rPr lang="it-IT" dirty="0" smtClean="0"/>
              <a:t>Generali</a:t>
            </a:r>
          </a:p>
          <a:p>
            <a:pPr marL="285750" indent="-285750" algn="just">
              <a:spcBef>
                <a:spcPts val="600"/>
              </a:spcBef>
              <a:spcAft>
                <a:spcPts val="600"/>
              </a:spcAft>
              <a:buFont typeface="Arial" pitchFamily="34" charset="0"/>
              <a:buChar char="•"/>
            </a:pPr>
            <a:r>
              <a:rPr lang="it-IT" dirty="0"/>
              <a:t>ricondurre la ricerca scientifica agli obiettivi del Piano Sanitario </a:t>
            </a:r>
            <a:r>
              <a:rPr lang="it-IT" dirty="0" smtClean="0"/>
              <a:t>Nazionale</a:t>
            </a:r>
          </a:p>
        </p:txBody>
      </p:sp>
    </p:spTree>
    <p:extLst>
      <p:ext uri="{BB962C8B-B14F-4D97-AF65-F5344CB8AC3E}">
        <p14:creationId xmlns:p14="http://schemas.microsoft.com/office/powerpoint/2010/main" xmlns="" val="29219377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764704"/>
          </a:xfrm>
        </p:spPr>
        <p:txBody>
          <a:bodyPr/>
          <a:lstStyle/>
          <a:p>
            <a:pPr algn="ctr"/>
            <a:r>
              <a:rPr lang="it-IT" sz="1800" b="1" cap="small" dirty="0" smtClean="0">
                <a:solidFill>
                  <a:srgbClr val="C00000"/>
                </a:solidFill>
              </a:rPr>
              <a:t>Excursus Normativo sulla organizzazione del Servizio </a:t>
            </a:r>
            <a:r>
              <a:rPr lang="it-IT" sz="1800" b="1" cap="small" dirty="0">
                <a:solidFill>
                  <a:srgbClr val="C00000"/>
                </a:solidFill>
              </a:rPr>
              <a:t>Sanitario Nazionale </a:t>
            </a:r>
            <a:r>
              <a:rPr lang="it-IT" sz="1800" b="1" cap="small" dirty="0" smtClean="0">
                <a:solidFill>
                  <a:srgbClr val="C00000"/>
                </a:solidFill>
              </a:rPr>
              <a:t>italiano</a:t>
            </a:r>
            <a:endParaRPr lang="it-IT" sz="1800" dirty="0">
              <a:solidFill>
                <a:srgbClr val="C00000"/>
              </a:solidFill>
            </a:endParaRPr>
          </a:p>
        </p:txBody>
      </p:sp>
      <p:sp>
        <p:nvSpPr>
          <p:cNvPr id="3" name="Segnaposto contenuto 2"/>
          <p:cNvSpPr>
            <a:spLocks noGrp="1"/>
          </p:cNvSpPr>
          <p:nvPr>
            <p:ph idx="1"/>
          </p:nvPr>
        </p:nvSpPr>
        <p:spPr>
          <a:xfrm>
            <a:off x="251520" y="692696"/>
            <a:ext cx="8640960" cy="1080120"/>
          </a:xfrm>
        </p:spPr>
        <p:txBody>
          <a:bodyPr/>
          <a:lstStyle/>
          <a:p>
            <a:pPr algn="ctr"/>
            <a:r>
              <a:rPr lang="it-IT" sz="2000" b="1" u="sng" cap="small" dirty="0" smtClean="0">
                <a:solidFill>
                  <a:schemeClr val="tx1"/>
                </a:solidFill>
              </a:rPr>
              <a:t>Terza </a:t>
            </a:r>
            <a:r>
              <a:rPr lang="it-IT" sz="2000" b="1" u="sng" cap="small" dirty="0">
                <a:solidFill>
                  <a:schemeClr val="tx1"/>
                </a:solidFill>
              </a:rPr>
              <a:t>Riforma Sanitaria</a:t>
            </a:r>
            <a:r>
              <a:rPr lang="it-IT" sz="2000" b="1" dirty="0" smtClean="0">
                <a:solidFill>
                  <a:schemeClr val="tx1"/>
                </a:solidFill>
              </a:rPr>
              <a:t>: </a:t>
            </a:r>
          </a:p>
          <a:p>
            <a:pPr algn="ctr"/>
            <a:r>
              <a:rPr lang="it-IT" dirty="0" err="1" smtClean="0">
                <a:solidFill>
                  <a:srgbClr val="C00000"/>
                </a:solidFill>
                <a:effectLst>
                  <a:outerShdw blurRad="38100" dist="38100" dir="2700000" algn="tl">
                    <a:srgbClr val="000000">
                      <a:alpha val="43137"/>
                    </a:srgbClr>
                  </a:outerShdw>
                </a:effectLst>
              </a:rPr>
              <a:t>D.Lgs</a:t>
            </a:r>
            <a:r>
              <a:rPr lang="it-IT" dirty="0" smtClean="0">
                <a:solidFill>
                  <a:srgbClr val="C00000"/>
                </a:solidFill>
                <a:effectLst>
                  <a:outerShdw blurRad="38100" dist="38100" dir="2700000" algn="tl">
                    <a:srgbClr val="000000">
                      <a:alpha val="43137"/>
                    </a:srgbClr>
                  </a:outerShdw>
                </a:effectLst>
              </a:rPr>
              <a:t> n.229/1999  recante le “norme per la razionalizzazione del Servizio Sanitario Nazionale” (</a:t>
            </a:r>
            <a:r>
              <a:rPr lang="it-IT" dirty="0" err="1" smtClean="0">
                <a:solidFill>
                  <a:srgbClr val="C00000"/>
                </a:solidFill>
                <a:effectLst>
                  <a:outerShdw blurRad="38100" dist="38100" dir="2700000" algn="tl">
                    <a:srgbClr val="000000">
                      <a:alpha val="43137"/>
                    </a:srgbClr>
                  </a:outerShdw>
                </a:effectLst>
              </a:rPr>
              <a:t>Riforma-ter</a:t>
            </a:r>
            <a:r>
              <a:rPr lang="it-IT" dirty="0" smtClean="0">
                <a:solidFill>
                  <a:srgbClr val="C00000"/>
                </a:solidFill>
                <a:effectLst>
                  <a:outerShdw blurRad="38100" dist="38100" dir="2700000" algn="tl">
                    <a:srgbClr val="000000">
                      <a:alpha val="43137"/>
                    </a:srgbClr>
                  </a:outerShdw>
                </a:effectLst>
              </a:rPr>
              <a:t> o “Riforma Bindi”) </a:t>
            </a:r>
          </a:p>
        </p:txBody>
      </p:sp>
      <p:pic>
        <p:nvPicPr>
          <p:cNvPr id="2050" name="Picture 2" descr="C:\Users\franceschina\Desktop\ELLERS new\images\laboratorio_di_responsabilita_sanitaria.png"/>
          <p:cNvPicPr>
            <a:picLocks noChangeAspect="1" noChangeArrowheads="1"/>
          </p:cNvPicPr>
          <p:nvPr/>
        </p:nvPicPr>
        <p:blipFill>
          <a:blip r:embed="rId3" cstate="print"/>
          <a:srcRect/>
          <a:stretch>
            <a:fillRect/>
          </a:stretch>
        </p:blipFill>
        <p:spPr bwMode="auto">
          <a:xfrm>
            <a:off x="35816" y="6273384"/>
            <a:ext cx="2880000" cy="612000"/>
          </a:xfrm>
          <a:prstGeom prst="rect">
            <a:avLst/>
          </a:prstGeom>
          <a:noFill/>
        </p:spPr>
      </p:pic>
      <p:sp>
        <p:nvSpPr>
          <p:cNvPr id="11" name="CasellaDiTesto 10"/>
          <p:cNvSpPr txBox="1"/>
          <p:nvPr/>
        </p:nvSpPr>
        <p:spPr>
          <a:xfrm>
            <a:off x="251520" y="1916832"/>
            <a:ext cx="8352928" cy="4216539"/>
          </a:xfrm>
          <a:prstGeom prst="rect">
            <a:avLst/>
          </a:prstGeom>
          <a:noFill/>
        </p:spPr>
        <p:txBody>
          <a:bodyPr wrap="square" rtlCol="0">
            <a:spAutoFit/>
          </a:bodyPr>
          <a:lstStyle/>
          <a:p>
            <a:pPr algn="just">
              <a:spcAft>
                <a:spcPts val="1200"/>
              </a:spcAft>
              <a:buFontTx/>
              <a:buChar char="-"/>
            </a:pPr>
            <a:r>
              <a:rPr lang="it-IT" dirty="0" smtClean="0">
                <a:solidFill>
                  <a:srgbClr val="000000"/>
                </a:solidFill>
              </a:rPr>
              <a:t> è rafforzata l’</a:t>
            </a:r>
            <a:r>
              <a:rPr lang="it-IT" b="1" dirty="0" smtClean="0">
                <a:solidFill>
                  <a:srgbClr val="000000"/>
                </a:solidFill>
              </a:rPr>
              <a:t>autonomia delle Regioni</a:t>
            </a:r>
            <a:r>
              <a:rPr lang="it-IT" dirty="0" smtClean="0">
                <a:solidFill>
                  <a:srgbClr val="000000"/>
                </a:solidFill>
              </a:rPr>
              <a:t>, ed è completato il rapporto tra i diversi livelli territoriali (Regioni, Autonomie locali e Aziende Sanitarie) per mezzo dell’individuazione dei compiti di programmazione e monitoraggio da parte del Governo</a:t>
            </a:r>
          </a:p>
          <a:p>
            <a:pPr algn="just"/>
            <a:r>
              <a:rPr lang="it-IT" sz="1400" dirty="0" smtClean="0">
                <a:solidFill>
                  <a:srgbClr val="000000"/>
                </a:solidFill>
              </a:rPr>
              <a:t>Spetta alle Regioni:</a:t>
            </a:r>
          </a:p>
          <a:p>
            <a:pPr marL="285750" indent="-285750" algn="just">
              <a:buFont typeface="Arial" pitchFamily="34" charset="0"/>
              <a:buChar char="•"/>
            </a:pPr>
            <a:r>
              <a:rPr lang="it-IT" sz="1400" dirty="0" smtClean="0">
                <a:solidFill>
                  <a:srgbClr val="000000"/>
                </a:solidFill>
              </a:rPr>
              <a:t>la responsabilità di gestione dell’ organizzazione dei servizi sanitari sul territorio di competenza </a:t>
            </a:r>
            <a:r>
              <a:rPr lang="it-IT" sz="1400" dirty="0" smtClean="0">
                <a:solidFill>
                  <a:srgbClr val="000000"/>
                </a:solidFill>
                <a:sym typeface="Symbol"/>
              </a:rPr>
              <a:t> PSSR – Piano Socio Sanitario Regionale</a:t>
            </a:r>
            <a:endParaRPr lang="it-IT" sz="1400" dirty="0" smtClean="0">
              <a:solidFill>
                <a:srgbClr val="000000"/>
              </a:solidFill>
            </a:endParaRPr>
          </a:p>
          <a:p>
            <a:pPr marL="285750" indent="-285750" algn="just">
              <a:buFont typeface="Arial" pitchFamily="34" charset="0"/>
              <a:buChar char="•"/>
            </a:pPr>
            <a:r>
              <a:rPr lang="it-IT" sz="1400" dirty="0" smtClean="0">
                <a:solidFill>
                  <a:srgbClr val="000000"/>
                </a:solidFill>
              </a:rPr>
              <a:t>concorrere alla costituzione del Piano Sanitario Nazionale e alla determinazione del fabbisogno complessivo nazionale</a:t>
            </a:r>
            <a:r>
              <a:rPr lang="it-IT" dirty="0" smtClean="0">
                <a:solidFill>
                  <a:srgbClr val="000000"/>
                </a:solidFill>
              </a:rPr>
              <a:t>.</a:t>
            </a:r>
          </a:p>
          <a:p>
            <a:pPr marL="176213" indent="-176213" algn="just">
              <a:buFont typeface="Arial" pitchFamily="34" charset="0"/>
              <a:buChar char="•"/>
            </a:pPr>
            <a:endParaRPr lang="it-IT" dirty="0" smtClean="0">
              <a:solidFill>
                <a:srgbClr val="000000"/>
              </a:solidFill>
            </a:endParaRPr>
          </a:p>
          <a:p>
            <a:pPr marL="176213" indent="-176213" algn="just">
              <a:spcAft>
                <a:spcPts val="1200"/>
              </a:spcAft>
              <a:buFontTx/>
              <a:buChar char="-"/>
            </a:pPr>
            <a:r>
              <a:rPr lang="it-IT" dirty="0" smtClean="0">
                <a:solidFill>
                  <a:srgbClr val="000000"/>
                </a:solidFill>
              </a:rPr>
              <a:t>Il </a:t>
            </a:r>
            <a:r>
              <a:rPr lang="it-IT" b="1" dirty="0" smtClean="0">
                <a:solidFill>
                  <a:srgbClr val="000000"/>
                </a:solidFill>
              </a:rPr>
              <a:t>Distretto</a:t>
            </a:r>
            <a:r>
              <a:rPr lang="it-IT" dirty="0" smtClean="0">
                <a:solidFill>
                  <a:srgbClr val="000000"/>
                </a:solidFill>
              </a:rPr>
              <a:t> nelle A.S. è individuato quale fondamentale livello dell’assistenza sanitaria e strumento di coordinamento periferico </a:t>
            </a:r>
            <a:r>
              <a:rPr lang="it-IT" dirty="0" smtClean="0">
                <a:solidFill>
                  <a:srgbClr val="000000"/>
                </a:solidFill>
                <a:sym typeface="Symbol"/>
              </a:rPr>
              <a:t> </a:t>
            </a:r>
            <a:r>
              <a:rPr lang="it-IT" sz="1200" dirty="0" smtClean="0">
                <a:solidFill>
                  <a:srgbClr val="000000"/>
                </a:solidFill>
                <a:sym typeface="Symbol"/>
              </a:rPr>
              <a:t>integrazione tra i servizi sociali e sanitari e rafforzamento della rete sul territorio (</a:t>
            </a:r>
            <a:r>
              <a:rPr lang="it-IT" sz="1400" dirty="0" smtClean="0">
                <a:solidFill>
                  <a:srgbClr val="000000"/>
                </a:solidFill>
                <a:sym typeface="Symbol"/>
              </a:rPr>
              <a:t>Art. 3</a:t>
            </a:r>
            <a:r>
              <a:rPr lang="it-IT" sz="1400" i="1" dirty="0" smtClean="0">
                <a:solidFill>
                  <a:srgbClr val="000000"/>
                </a:solidFill>
                <a:sym typeface="Symbol"/>
              </a:rPr>
              <a:t>quater</a:t>
            </a:r>
            <a:r>
              <a:rPr lang="it-IT" sz="1400" dirty="0" smtClean="0">
                <a:solidFill>
                  <a:srgbClr val="000000"/>
                </a:solidFill>
                <a:sym typeface="Symbol"/>
              </a:rPr>
              <a:t> </a:t>
            </a:r>
            <a:r>
              <a:rPr lang="it-IT" sz="1400" dirty="0" err="1" smtClean="0">
                <a:solidFill>
                  <a:srgbClr val="000000"/>
                </a:solidFill>
                <a:sym typeface="Symbol"/>
              </a:rPr>
              <a:t>D.Lgs</a:t>
            </a:r>
            <a:r>
              <a:rPr lang="it-IT" sz="1400" dirty="0" smtClean="0">
                <a:solidFill>
                  <a:srgbClr val="000000"/>
                </a:solidFill>
                <a:sym typeface="Symbol"/>
              </a:rPr>
              <a:t> 502/1999) </a:t>
            </a:r>
            <a:endParaRPr lang="it-IT" sz="1200" dirty="0" smtClean="0">
              <a:solidFill>
                <a:srgbClr val="000000"/>
              </a:solidFill>
              <a:sym typeface="Symbol"/>
            </a:endParaRPr>
          </a:p>
          <a:p>
            <a:pPr marL="176213" indent="-176213" algn="just">
              <a:spcAft>
                <a:spcPts val="1200"/>
              </a:spcAft>
              <a:buFontTx/>
              <a:buChar char="-"/>
            </a:pPr>
            <a:r>
              <a:rPr lang="it-IT" dirty="0" smtClean="0">
                <a:solidFill>
                  <a:srgbClr val="000000"/>
                </a:solidFill>
                <a:sym typeface="Symbol"/>
              </a:rPr>
              <a:t>“</a:t>
            </a:r>
            <a:r>
              <a:rPr lang="it-IT" b="1" i="1" dirty="0" smtClean="0">
                <a:solidFill>
                  <a:srgbClr val="000000"/>
                </a:solidFill>
                <a:sym typeface="Symbol"/>
              </a:rPr>
              <a:t>L'organizzazione dipartimentale</a:t>
            </a:r>
            <a:r>
              <a:rPr lang="it-IT" i="1" dirty="0" smtClean="0">
                <a:solidFill>
                  <a:srgbClr val="000000"/>
                </a:solidFill>
                <a:sym typeface="Symbol"/>
              </a:rPr>
              <a:t> è il modello ordinario di gestione operativa di tutte le attività delle Aziende sanitarie</a:t>
            </a:r>
            <a:r>
              <a:rPr lang="it-IT" dirty="0" smtClean="0">
                <a:solidFill>
                  <a:srgbClr val="000000"/>
                </a:solidFill>
                <a:sym typeface="Symbol"/>
              </a:rPr>
              <a:t>” </a:t>
            </a:r>
            <a:r>
              <a:rPr lang="it-IT" sz="1400" dirty="0" smtClean="0">
                <a:solidFill>
                  <a:srgbClr val="000000"/>
                </a:solidFill>
                <a:sym typeface="Symbol"/>
              </a:rPr>
              <a:t>(Art. 17</a:t>
            </a:r>
            <a:r>
              <a:rPr lang="it-IT" sz="1400" i="1" dirty="0" smtClean="0">
                <a:solidFill>
                  <a:srgbClr val="000000"/>
                </a:solidFill>
                <a:sym typeface="Symbol"/>
              </a:rPr>
              <a:t>bis</a:t>
            </a:r>
            <a:r>
              <a:rPr lang="it-IT" sz="1400" dirty="0" smtClean="0">
                <a:solidFill>
                  <a:srgbClr val="000000"/>
                </a:solidFill>
                <a:sym typeface="Symbol"/>
              </a:rPr>
              <a:t> </a:t>
            </a:r>
            <a:r>
              <a:rPr lang="it-IT" sz="1400" dirty="0" err="1" smtClean="0">
                <a:solidFill>
                  <a:srgbClr val="000000"/>
                </a:solidFill>
                <a:sym typeface="Symbol"/>
              </a:rPr>
              <a:t>D.Lgs</a:t>
            </a:r>
            <a:r>
              <a:rPr lang="it-IT" sz="1400" dirty="0" smtClean="0">
                <a:solidFill>
                  <a:srgbClr val="000000"/>
                </a:solidFill>
                <a:sym typeface="Symbol"/>
              </a:rPr>
              <a:t> 502/1999) </a:t>
            </a:r>
            <a:endParaRPr lang="it-IT" dirty="0" smtClean="0">
              <a:solidFill>
                <a:srgbClr val="000000"/>
              </a:solidFill>
              <a:sym typeface="Symbol"/>
            </a:endParaRPr>
          </a:p>
        </p:txBody>
      </p:sp>
    </p:spTree>
    <p:extLst>
      <p:ext uri="{BB962C8B-B14F-4D97-AF65-F5344CB8AC3E}">
        <p14:creationId xmlns:p14="http://schemas.microsoft.com/office/powerpoint/2010/main" xmlns="" val="2921937753"/>
      </p:ext>
    </p:extLst>
  </p:cSld>
  <p:clrMapOvr>
    <a:masterClrMapping/>
  </p:clrMapOvr>
  <p:timing>
    <p:tnLst>
      <p:par>
        <p:cTn id="1" dur="indefinite" restart="never" nodeType="tmRoot"/>
      </p:par>
    </p:tnLst>
  </p:timing>
</p:sld>
</file>

<file path=ppt/theme/theme1.xml><?xml version="1.0" encoding="utf-8"?>
<a:theme xmlns:a="http://schemas.openxmlformats.org/drawingml/2006/main" name="2_F_PP_Med_Chir_2">
  <a:themeElements>
    <a:clrScheme name="Tema di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Tema di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a di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a di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a di Offic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a di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a di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a di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a di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a di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_PP_ateneo">
  <a:themeElements>
    <a:clrScheme name="Tema di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a di Office">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Tema di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a di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a di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a di Offic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a di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a di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a di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a di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a di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Tema di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a di Office">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Tema di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a di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a di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a di Offic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a di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a di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a di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a di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a di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Tema di Office">
  <a:themeElements>
    <a:clrScheme name="Tema di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a di Office">
      <a:majorFont>
        <a:latin typeface="Trebuchet MS"/>
        <a:ea typeface="ＭＳ Ｐゴシック"/>
        <a:cs typeface=""/>
      </a:majorFont>
      <a:minorFont>
        <a:latin typeface="Trebuchet M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Tema di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a di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a di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a di Offic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a di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a di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a di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a di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a di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F_PP_Med_Chir_2">
  <a:themeElements>
    <a:clrScheme name="Tema di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Tema di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a di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a di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a di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a di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a di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a di Offic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a di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a di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a di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a di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a di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3433</TotalTime>
  <Words>5174</Words>
  <Application>Microsoft Office PowerPoint</Application>
  <PresentationFormat>Presentazione su schermo (4:3)</PresentationFormat>
  <Paragraphs>290</Paragraphs>
  <Slides>35</Slides>
  <Notes>26</Notes>
  <HiddenSlides>0</HiddenSlides>
  <MMClips>0</MMClips>
  <ScaleCrop>false</ScaleCrop>
  <HeadingPairs>
    <vt:vector size="4" baseType="variant">
      <vt:variant>
        <vt:lpstr>Tema</vt:lpstr>
      </vt:variant>
      <vt:variant>
        <vt:i4>5</vt:i4>
      </vt:variant>
      <vt:variant>
        <vt:lpstr>Titoli diapositive</vt:lpstr>
      </vt:variant>
      <vt:variant>
        <vt:i4>35</vt:i4>
      </vt:variant>
    </vt:vector>
  </HeadingPairs>
  <TitlesOfParts>
    <vt:vector size="40" baseType="lpstr">
      <vt:lpstr>2_F_PP_Med_Chir_2</vt:lpstr>
      <vt:lpstr>A_PP_ateneo</vt:lpstr>
      <vt:lpstr>Tema di Office</vt:lpstr>
      <vt:lpstr>1_Tema di Office</vt:lpstr>
      <vt:lpstr>3_F_PP_Med_Chir_2</vt:lpstr>
      <vt:lpstr>L’ORGANIZZAZIONE AZIENDALE OSPEDALIERA </vt:lpstr>
      <vt:lpstr>Excursus Normativo sulla organizzazione del Servizio Sanitario Nazionale italiano</vt:lpstr>
      <vt:lpstr>Excursus Normativo sulla organizzazione del Servizio Sanitario Nazionale italiano</vt:lpstr>
      <vt:lpstr>Excursus Normativo sulla organizzazione del Servizio Sanitario Nazionale italiano</vt:lpstr>
      <vt:lpstr>Excursus Normativo sulla organizzazione del Servizio Sanitario Nazionale italiano</vt:lpstr>
      <vt:lpstr>Excursus Normativo sulla organizzazione del Servizio Sanitario Nazionale italiano</vt:lpstr>
      <vt:lpstr>accreditamento</vt:lpstr>
      <vt:lpstr>Excursus Normativo sulla organizzazione del Servizio Sanitario Nazionale italiano</vt:lpstr>
      <vt:lpstr>Excursus Normativo sulla organizzazione del Servizio Sanitario Nazionale italiano</vt:lpstr>
      <vt:lpstr>Excursus Normativo sulla organizzazione del Servizio Sanitario Nazionale italiano</vt:lpstr>
      <vt:lpstr>Excursus Normativo sulla organizzazione del Servizio Sanitario Nazionale italiano</vt:lpstr>
      <vt:lpstr>Excursus Normativo sulla organizzazione del Servizio Sanitario Nazionale italiano</vt:lpstr>
      <vt:lpstr>ORGANIZZAZIONE DELLE STRUTTURE OSPEDALIERE</vt:lpstr>
      <vt:lpstr>Diapositiva 14</vt:lpstr>
      <vt:lpstr>POA – Piano di Organizzazione Aziendale</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LEGGE “BALDUZZI”</vt:lpstr>
      <vt:lpstr>CLINICAL RISK MANAGEMENT</vt:lpstr>
      <vt:lpstr>LEGGE “BALDUZZI”</vt:lpstr>
      <vt:lpstr>Diapositiva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Excursus storico-legislativo  del Servizio Sanitario Nazionale italiano</dc:title>
  <dc:creator>Laboratorio di Responsabilità Sanitaria</dc:creator>
  <cp:lastModifiedBy>Umberto Genovese</cp:lastModifiedBy>
  <cp:revision>59</cp:revision>
  <dcterms:created xsi:type="dcterms:W3CDTF">2013-03-04T17:16:10Z</dcterms:created>
  <dcterms:modified xsi:type="dcterms:W3CDTF">2013-03-08T13:45:40Z</dcterms:modified>
</cp:coreProperties>
</file>